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55"/>
  </p:notesMasterIdLst>
  <p:sldIdLst>
    <p:sldId id="269" r:id="rId2"/>
    <p:sldId id="257" r:id="rId3"/>
    <p:sldId id="261" r:id="rId4"/>
    <p:sldId id="258" r:id="rId5"/>
    <p:sldId id="356" r:id="rId6"/>
    <p:sldId id="357" r:id="rId7"/>
    <p:sldId id="297" r:id="rId8"/>
    <p:sldId id="310" r:id="rId9"/>
    <p:sldId id="311" r:id="rId10"/>
    <p:sldId id="320" r:id="rId11"/>
    <p:sldId id="312" r:id="rId12"/>
    <p:sldId id="313" r:id="rId13"/>
    <p:sldId id="315" r:id="rId14"/>
    <p:sldId id="314" r:id="rId15"/>
    <p:sldId id="326" r:id="rId16"/>
    <p:sldId id="321" r:id="rId17"/>
    <p:sldId id="322" r:id="rId18"/>
    <p:sldId id="324" r:id="rId19"/>
    <p:sldId id="323" r:id="rId20"/>
    <p:sldId id="325" r:id="rId21"/>
    <p:sldId id="329" r:id="rId22"/>
    <p:sldId id="331" r:id="rId23"/>
    <p:sldId id="332" r:id="rId24"/>
    <p:sldId id="334" r:id="rId25"/>
    <p:sldId id="335" r:id="rId26"/>
    <p:sldId id="336" r:id="rId27"/>
    <p:sldId id="337" r:id="rId28"/>
    <p:sldId id="338" r:id="rId29"/>
    <p:sldId id="339" r:id="rId30"/>
    <p:sldId id="340" r:id="rId31"/>
    <p:sldId id="341" r:id="rId32"/>
    <p:sldId id="299" r:id="rId33"/>
    <p:sldId id="342" r:id="rId34"/>
    <p:sldId id="358" r:id="rId35"/>
    <p:sldId id="359" r:id="rId36"/>
    <p:sldId id="343" r:id="rId37"/>
    <p:sldId id="344" r:id="rId38"/>
    <p:sldId id="360" r:id="rId39"/>
    <p:sldId id="345" r:id="rId40"/>
    <p:sldId id="346" r:id="rId41"/>
    <p:sldId id="347" r:id="rId42"/>
    <p:sldId id="348" r:id="rId43"/>
    <p:sldId id="350" r:id="rId44"/>
    <p:sldId id="351" r:id="rId45"/>
    <p:sldId id="352" r:id="rId46"/>
    <p:sldId id="349" r:id="rId47"/>
    <p:sldId id="300" r:id="rId48"/>
    <p:sldId id="353" r:id="rId49"/>
    <p:sldId id="354" r:id="rId50"/>
    <p:sldId id="355" r:id="rId51"/>
    <p:sldId id="301" r:id="rId52"/>
    <p:sldId id="302" r:id="rId53"/>
    <p:sldId id="298" r:id="rId54"/>
  </p:sldIdLst>
  <p:sldSz cx="12192000" cy="6858000"/>
  <p:notesSz cx="6858000" cy="9144000"/>
  <p:embeddedFontLst>
    <p:embeddedFont>
      <p:font typeface="Arial Nova Light" panose="020B0304020202020204" pitchFamily="34" charset="0"/>
      <p:regular r:id="rId56"/>
      <p:italic r:id="rId57"/>
    </p:embeddedFont>
    <p:embeddedFont>
      <p:font typeface="Garamond" panose="02020404030301010803" pitchFamily="18" charset="0"/>
      <p:regular r:id="rId58"/>
      <p:bold r:id="rId59"/>
      <p:italic r:id="rId60"/>
    </p:embeddedFont>
    <p:embeddedFont>
      <p:font typeface="Inter Extra Light" panose="02000503000000020004" pitchFamily="2" charset="0"/>
      <p:regular r:id="rId61"/>
      <p:italic r:id="rId6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00"/>
    <a:srgbClr val="333F50"/>
    <a:srgbClr val="0D0D0D"/>
    <a:srgbClr val="262626"/>
    <a:srgbClr val="1E1E1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44" autoAdjust="0"/>
    <p:restoredTop sz="88910" autoAdjust="0"/>
  </p:normalViewPr>
  <p:slideViewPr>
    <p:cSldViewPr snapToGrid="0" showGuides="1">
      <p:cViewPr varScale="1">
        <p:scale>
          <a:sx n="59" d="100"/>
          <a:sy n="59" d="100"/>
        </p:scale>
        <p:origin x="1092" y="7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notesMaster" Target="notesMasters/notesMaster1.xml"/><Relationship Id="rId63"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font" Target="fonts/font3.fntdata"/><Relationship Id="rId66"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font" Target="fonts/font6.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1.fntdata"/><Relationship Id="rId64"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4.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2.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font" Target="fonts/font5.fntdata"/><Relationship Id="rId65"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hdphoto1.wdp>
</file>

<file path=ppt/media/image1.png>
</file>

<file path=ppt/media/image2.png>
</file>

<file path=ppt/media/image3.png>
</file>

<file path=ppt/media/image4.jp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022747-0E72-46FC-96B3-AE112281D69B}" type="datetimeFigureOut">
              <a:rPr lang="en-US" smtClean="0"/>
              <a:t>4/3/2024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6E46EDE-589B-47B2-B432-EF18B6AF4671}" type="slidenum">
              <a:rPr lang="en-US" smtClean="0"/>
              <a:t>‹#›</a:t>
            </a:fld>
            <a:endParaRPr lang="en-US"/>
          </a:p>
        </p:txBody>
      </p:sp>
    </p:spTree>
    <p:extLst>
      <p:ext uri="{BB962C8B-B14F-4D97-AF65-F5344CB8AC3E}">
        <p14:creationId xmlns:p14="http://schemas.microsoft.com/office/powerpoint/2010/main" val="30378539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C081DC-C50F-EBDA-A865-8B84B6D67FC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0AD371D-9BDE-D5AB-C527-A03C6DA151A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7AC8090-D736-83D5-397D-36194A67EB81}"/>
              </a:ext>
            </a:extLst>
          </p:cNvPr>
          <p:cNvSpPr>
            <a:spLocks noGrp="1"/>
          </p:cNvSpPr>
          <p:nvPr>
            <p:ph type="body" idx="1"/>
          </p:nvPr>
        </p:nvSpPr>
        <p:spPr/>
        <p:txBody>
          <a:bodyPr/>
          <a:lstStyle/>
          <a:p>
            <a:r>
              <a:rPr lang="en-US" dirty="0"/>
              <a:t>https://commons.wikimedia.org/wiki/File:Feynman-richard_p.jpg?uselang=en#Licensing</a:t>
            </a:r>
          </a:p>
        </p:txBody>
      </p:sp>
      <p:sp>
        <p:nvSpPr>
          <p:cNvPr id="4" name="Slide Number Placeholder 3">
            <a:extLst>
              <a:ext uri="{FF2B5EF4-FFF2-40B4-BE49-F238E27FC236}">
                <a16:creationId xmlns:a16="http://schemas.microsoft.com/office/drawing/2014/main" id="{4F3E4F6B-5FCA-5BD8-D630-AA2BCEE99FE9}"/>
              </a:ext>
            </a:extLst>
          </p:cNvPr>
          <p:cNvSpPr>
            <a:spLocks noGrp="1"/>
          </p:cNvSpPr>
          <p:nvPr>
            <p:ph type="sldNum" sz="quarter" idx="5"/>
          </p:nvPr>
        </p:nvSpPr>
        <p:spPr/>
        <p:txBody>
          <a:bodyPr/>
          <a:lstStyle/>
          <a:p>
            <a:fld id="{E6E46EDE-589B-47B2-B432-EF18B6AF4671}" type="slidenum">
              <a:rPr lang="en-US" smtClean="0"/>
              <a:t>8</a:t>
            </a:fld>
            <a:endParaRPr lang="en-US"/>
          </a:p>
        </p:txBody>
      </p:sp>
    </p:spTree>
    <p:extLst>
      <p:ext uri="{BB962C8B-B14F-4D97-AF65-F5344CB8AC3E}">
        <p14:creationId xmlns:p14="http://schemas.microsoft.com/office/powerpoint/2010/main" val="22210292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6E46EDE-589B-47B2-B432-EF18B6AF4671}" type="slidenum">
              <a:rPr lang="en-US" smtClean="0"/>
              <a:t>9</a:t>
            </a:fld>
            <a:endParaRPr lang="en-US"/>
          </a:p>
        </p:txBody>
      </p:sp>
    </p:spTree>
    <p:extLst>
      <p:ext uri="{BB962C8B-B14F-4D97-AF65-F5344CB8AC3E}">
        <p14:creationId xmlns:p14="http://schemas.microsoft.com/office/powerpoint/2010/main" val="6812062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 this: https://www.youtube.com/watch?v=YCJXS4hvOsU</a:t>
            </a:r>
          </a:p>
        </p:txBody>
      </p:sp>
      <p:sp>
        <p:nvSpPr>
          <p:cNvPr id="4" name="Slide Number Placeholder 3"/>
          <p:cNvSpPr>
            <a:spLocks noGrp="1"/>
          </p:cNvSpPr>
          <p:nvPr>
            <p:ph type="sldNum" sz="quarter" idx="5"/>
          </p:nvPr>
        </p:nvSpPr>
        <p:spPr/>
        <p:txBody>
          <a:bodyPr/>
          <a:lstStyle/>
          <a:p>
            <a:fld id="{E6E46EDE-589B-47B2-B432-EF18B6AF4671}" type="slidenum">
              <a:rPr lang="en-US" smtClean="0"/>
              <a:t>11</a:t>
            </a:fld>
            <a:endParaRPr lang="en-US"/>
          </a:p>
        </p:txBody>
      </p:sp>
    </p:spTree>
    <p:extLst>
      <p:ext uri="{BB962C8B-B14F-4D97-AF65-F5344CB8AC3E}">
        <p14:creationId xmlns:p14="http://schemas.microsoft.com/office/powerpoint/2010/main" val="11877669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1B5D92-211E-03F4-C526-7F834D0086C1}"/>
              </a:ext>
            </a:extLst>
          </p:cNvPr>
          <p:cNvSpPr>
            <a:spLocks noGrp="1"/>
          </p:cNvSpPr>
          <p:nvPr>
            <p:ph type="ctrTitle"/>
          </p:nvPr>
        </p:nvSpPr>
        <p:spPr>
          <a:xfrm>
            <a:off x="1524000" y="1122363"/>
            <a:ext cx="9144000" cy="2387600"/>
          </a:xfrm>
        </p:spPr>
        <p:txBody>
          <a:bodyPr anchor="b">
            <a:normAutofit/>
          </a:bodyPr>
          <a:lstStyle>
            <a:lvl1pPr algn="ctr">
              <a:defRPr sz="2800"/>
            </a:lvl1pPr>
          </a:lstStyle>
          <a:p>
            <a:r>
              <a:rPr lang="en-US"/>
              <a:t>Click to edit Master title style</a:t>
            </a:r>
          </a:p>
        </p:txBody>
      </p:sp>
      <p:sp>
        <p:nvSpPr>
          <p:cNvPr id="3" name="Subtitle 2">
            <a:extLst>
              <a:ext uri="{FF2B5EF4-FFF2-40B4-BE49-F238E27FC236}">
                <a16:creationId xmlns:a16="http://schemas.microsoft.com/office/drawing/2014/main" id="{4604E714-DA44-723A-7D8E-7FBA10EB4A76}"/>
              </a:ext>
            </a:extLst>
          </p:cNvPr>
          <p:cNvSpPr>
            <a:spLocks noGrp="1"/>
          </p:cNvSpPr>
          <p:nvPr>
            <p:ph type="subTitle" idx="1"/>
          </p:nvPr>
        </p:nvSpPr>
        <p:spPr>
          <a:xfrm>
            <a:off x="1524000" y="3602038"/>
            <a:ext cx="9144000" cy="1655762"/>
          </a:xfrm>
        </p:spPr>
        <p:txBody>
          <a:bodyPr>
            <a:norm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3944686514"/>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50775C-4D1E-D002-42F2-389296A25C7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4F57222-4268-E381-BBC0-53FCCEFA6107}"/>
              </a:ext>
            </a:extLst>
          </p:cNvPr>
          <p:cNvSpPr>
            <a:spLocks noGrp="1"/>
          </p:cNvSpPr>
          <p:nvPr>
            <p:ph idx="1"/>
          </p:nvPr>
        </p:nvSpPr>
        <p:spPr/>
        <p:txBody>
          <a:bodyPr anchor="ctr"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85595693"/>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652A1A-E082-37B4-FA5F-042879167F5C}"/>
              </a:ext>
            </a:extLst>
          </p:cNvPr>
          <p:cNvSpPr>
            <a:spLocks noGrp="1"/>
          </p:cNvSpPr>
          <p:nvPr>
            <p:ph type="title"/>
          </p:nvPr>
        </p:nvSpPr>
        <p:spPr>
          <a:xfrm>
            <a:off x="831850" y="1709738"/>
            <a:ext cx="10515600" cy="2852737"/>
          </a:xfrm>
        </p:spPr>
        <p:txBody>
          <a:bodyPr anchor="b">
            <a:normAutofit/>
          </a:bodyPr>
          <a:lstStyle>
            <a:lvl1pPr>
              <a:defRPr sz="2800"/>
            </a:lvl1pPr>
          </a:lstStyle>
          <a:p>
            <a:r>
              <a:rPr lang="en-US"/>
              <a:t>Click to edit Master title style</a:t>
            </a:r>
          </a:p>
        </p:txBody>
      </p:sp>
      <p:sp>
        <p:nvSpPr>
          <p:cNvPr id="3" name="Text Placeholder 2">
            <a:extLst>
              <a:ext uri="{FF2B5EF4-FFF2-40B4-BE49-F238E27FC236}">
                <a16:creationId xmlns:a16="http://schemas.microsoft.com/office/drawing/2014/main" id="{01E142D4-C3A5-C436-6E5E-FD11BA1145BD}"/>
              </a:ext>
            </a:extLst>
          </p:cNvPr>
          <p:cNvSpPr>
            <a:spLocks noGrp="1"/>
          </p:cNvSpPr>
          <p:nvPr>
            <p:ph type="body" idx="1"/>
          </p:nvPr>
        </p:nvSpPr>
        <p:spPr>
          <a:xfrm>
            <a:off x="831850" y="4589463"/>
            <a:ext cx="10515600" cy="1500187"/>
          </a:xfrm>
        </p:spPr>
        <p:txBody>
          <a:bodyPr>
            <a:normAutofit/>
          </a:bodyPr>
          <a:lstStyle>
            <a:lvl1pPr marL="0" indent="0">
              <a:buNone/>
              <a:defRPr sz="1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827756914"/>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2C7F8-9672-EC4A-4125-461FEF16E5DE}"/>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28951717"/>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260922427"/>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pct60">
          <a:fgClr>
            <a:schemeClr val="tx1">
              <a:lumMod val="85000"/>
              <a:lumOff val="15000"/>
            </a:schemeClr>
          </a:fgClr>
          <a:bgClr>
            <a:srgbClr val="1E1E1E"/>
          </a:bgClr>
        </a:patt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3C3498B-CA00-6B1C-A0D4-24E87D108AD3}"/>
              </a:ext>
            </a:extLst>
          </p:cNvPr>
          <p:cNvPicPr>
            <a:picLocks noChangeAspect="1"/>
          </p:cNvPicPr>
          <p:nvPr userDrawn="1"/>
        </p:nvPicPr>
        <p:blipFill>
          <a:blip r:embed="rId7">
            <a:alphaModFix amt="7000"/>
            <a:extLst>
              <a:ext uri="{BEBA8EAE-BF5A-486C-A8C5-ECC9F3942E4B}">
                <a14:imgProps xmlns:a14="http://schemas.microsoft.com/office/drawing/2010/main">
                  <a14:imgLayer r:embed="rId8">
                    <a14:imgEffect>
                      <a14:colorTemperature colorTemp="4613"/>
                    </a14:imgEffect>
                    <a14:imgEffect>
                      <a14:saturation sat="47000"/>
                    </a14:imgEffect>
                  </a14:imgLayer>
                </a14:imgProps>
              </a:ext>
              <a:ext uri="{28A0092B-C50C-407E-A947-70E740481C1C}">
                <a14:useLocalDpi xmlns:a14="http://schemas.microsoft.com/office/drawing/2010/main" val="0"/>
              </a:ext>
            </a:extLst>
          </a:blip>
          <a:srcRect t="790" b="790"/>
          <a:stretch/>
        </p:blipFill>
        <p:spPr>
          <a:xfrm>
            <a:off x="10" y="641"/>
            <a:ext cx="12191980" cy="6856718"/>
          </a:xfrm>
          <a:prstGeom prst="rect">
            <a:avLst/>
          </a:prstGeom>
        </p:spPr>
      </p:pic>
      <p:sp>
        <p:nvSpPr>
          <p:cNvPr id="2" name="Title Placeholder 1">
            <a:extLst>
              <a:ext uri="{FF2B5EF4-FFF2-40B4-BE49-F238E27FC236}">
                <a16:creationId xmlns:a16="http://schemas.microsoft.com/office/drawing/2014/main" id="{8E719B1D-5E74-5951-08E2-2C233E10D287}"/>
              </a:ext>
            </a:extLst>
          </p:cNvPr>
          <p:cNvSpPr>
            <a:spLocks noGrp="1"/>
          </p:cNvSpPr>
          <p:nvPr>
            <p:ph type="title"/>
          </p:nvPr>
        </p:nvSpPr>
        <p:spPr>
          <a:xfrm>
            <a:off x="838200" y="365126"/>
            <a:ext cx="10515600" cy="999218"/>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ED640A97-3AE9-7605-1A45-9EB250F26548}"/>
              </a:ext>
            </a:extLst>
          </p:cNvPr>
          <p:cNvSpPr>
            <a:spLocks noGrp="1"/>
          </p:cNvSpPr>
          <p:nvPr>
            <p:ph type="body" idx="1"/>
          </p:nvPr>
        </p:nvSpPr>
        <p:spPr>
          <a:xfrm>
            <a:off x="838200" y="1364344"/>
            <a:ext cx="10515600" cy="4812619"/>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Box 4">
            <a:extLst>
              <a:ext uri="{FF2B5EF4-FFF2-40B4-BE49-F238E27FC236}">
                <a16:creationId xmlns:a16="http://schemas.microsoft.com/office/drawing/2014/main" id="{70113863-AB1A-9C13-FECE-26D685AD4FF8}"/>
              </a:ext>
            </a:extLst>
          </p:cNvPr>
          <p:cNvSpPr txBox="1"/>
          <p:nvPr userDrawn="1"/>
        </p:nvSpPr>
        <p:spPr>
          <a:xfrm>
            <a:off x="9785572" y="6387550"/>
            <a:ext cx="2406428" cy="369332"/>
          </a:xfrm>
          <a:prstGeom prst="rect">
            <a:avLst/>
          </a:prstGeom>
          <a:noFill/>
          <a:effectLst>
            <a:outerShdw blurRad="50800" dist="38100" dir="5400000" algn="t" rotWithShape="0">
              <a:prstClr val="black">
                <a:alpha val="40000"/>
              </a:prstClr>
            </a:outerShdw>
          </a:effectLst>
        </p:spPr>
        <p:txBody>
          <a:bodyPr wrap="none" rtlCol="0">
            <a:spAutoFit/>
          </a:bodyPr>
          <a:lstStyle/>
          <a:p>
            <a:pPr algn="r"/>
            <a:r>
              <a:rPr lang="en-US" sz="1000" spc="600" dirty="0">
                <a:solidFill>
                  <a:schemeClr val="tx1">
                    <a:lumMod val="75000"/>
                    <a:lumOff val="25000"/>
                    <a:alpha val="50000"/>
                  </a:schemeClr>
                </a:solidFill>
              </a:rPr>
              <a:t>SHAURYA AGARWAL</a:t>
            </a:r>
          </a:p>
          <a:p>
            <a:pPr algn="r"/>
            <a:r>
              <a:rPr lang="en-US" sz="800" spc="300" dirty="0">
                <a:solidFill>
                  <a:schemeClr val="tx1">
                    <a:lumMod val="75000"/>
                    <a:lumOff val="25000"/>
                    <a:alpha val="50000"/>
                  </a:schemeClr>
                </a:solidFill>
              </a:rPr>
              <a:t>3shaurashaurya@gmail.com</a:t>
            </a:r>
          </a:p>
        </p:txBody>
      </p:sp>
    </p:spTree>
    <p:extLst>
      <p:ext uri="{BB962C8B-B14F-4D97-AF65-F5344CB8AC3E}">
        <p14:creationId xmlns:p14="http://schemas.microsoft.com/office/powerpoint/2010/main" val="15409749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4" r:id="rId4"/>
    <p:sldLayoutId id="2147483655" r:id="rId5"/>
  </p:sldLayoutIdLst>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txStyles>
    <p:titleStyle>
      <a:lvl1pPr algn="l" defTabSz="914400" rtl="0" eaLnBrk="1" latinLnBrk="0" hangingPunct="1">
        <a:lnSpc>
          <a:spcPct val="90000"/>
        </a:lnSpc>
        <a:spcBef>
          <a:spcPct val="0"/>
        </a:spcBef>
        <a:buNone/>
        <a:defRPr sz="2400" kern="1200" spc="-150">
          <a:solidFill>
            <a:schemeClr val="bg1">
              <a:lumMod val="6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p:titleStyle>
    <p:body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3" Type="http://schemas.openxmlformats.org/officeDocument/2006/relationships/hyperlink" Target="https://github.com/shauryashaurya/kandinsky" TargetMode="External"/><Relationship Id="rId2" Type="http://schemas.openxmlformats.org/officeDocument/2006/relationships/hyperlink" Target="https://www.youtube.com/watch?v=VnHPtozfhRU" TargetMode="Externa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0B0D93B-EFA8-31E8-75B7-EA3DCDEDC55C}"/>
              </a:ext>
            </a:extLst>
          </p:cNvPr>
          <p:cNvPicPr>
            <a:picLocks noChangeAspect="1"/>
          </p:cNvPicPr>
          <p:nvPr/>
        </p:nvPicPr>
        <p:blipFill>
          <a:blip r:embed="rId2">
            <a:alphaModFix amt="50000"/>
            <a:extLst>
              <a:ext uri="{BEBA8EAE-BF5A-486C-A8C5-ECC9F3942E4B}">
                <a14:imgProps xmlns:a14="http://schemas.microsoft.com/office/drawing/2010/main">
                  <a14:imgLayer r:embed="rId3">
                    <a14:imgEffect>
                      <a14:colorTemperature colorTemp="8386"/>
                    </a14:imgEffect>
                  </a14:imgLayer>
                </a14:imgProps>
              </a:ext>
              <a:ext uri="{28A0092B-C50C-407E-A947-70E740481C1C}">
                <a14:useLocalDpi xmlns:a14="http://schemas.microsoft.com/office/drawing/2010/main" val="0"/>
              </a:ext>
            </a:extLst>
          </a:blip>
          <a:srcRect t="790" b="790"/>
          <a:stretch/>
        </p:blipFill>
        <p:spPr>
          <a:xfrm>
            <a:off x="10" y="641"/>
            <a:ext cx="12191980" cy="6856718"/>
          </a:xfrm>
          <a:prstGeom prst="rect">
            <a:avLst/>
          </a:prstGeom>
        </p:spPr>
      </p:pic>
    </p:spTree>
    <p:extLst>
      <p:ext uri="{BB962C8B-B14F-4D97-AF65-F5344CB8AC3E}">
        <p14:creationId xmlns:p14="http://schemas.microsoft.com/office/powerpoint/2010/main" val="2767862305"/>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69DC62-FCB6-563D-68A2-5DCD33126B2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88D7A55-0087-34FF-D1BA-5D4367EB32AD}"/>
              </a:ext>
            </a:extLst>
          </p:cNvPr>
          <p:cNvSpPr>
            <a:spLocks noGrp="1"/>
          </p:cNvSpPr>
          <p:nvPr>
            <p:ph type="title"/>
          </p:nvPr>
        </p:nvSpPr>
        <p:spPr/>
        <p:txBody>
          <a:bodyPr/>
          <a:lstStyle/>
          <a:p>
            <a:r>
              <a:rPr lang="en-US" dirty="0"/>
              <a:t>first principles</a:t>
            </a:r>
          </a:p>
        </p:txBody>
      </p:sp>
      <p:sp>
        <p:nvSpPr>
          <p:cNvPr id="3" name="Content Placeholder 2">
            <a:extLst>
              <a:ext uri="{FF2B5EF4-FFF2-40B4-BE49-F238E27FC236}">
                <a16:creationId xmlns:a16="http://schemas.microsoft.com/office/drawing/2014/main" id="{3375AA46-DF04-D93C-BEA0-FCBF99C8874F}"/>
              </a:ext>
            </a:extLst>
          </p:cNvPr>
          <p:cNvSpPr>
            <a:spLocks noGrp="1"/>
          </p:cNvSpPr>
          <p:nvPr>
            <p:ph idx="1"/>
          </p:nvPr>
        </p:nvSpPr>
        <p:spPr/>
        <p:txBody>
          <a:bodyPr/>
          <a:lstStyle/>
          <a:p>
            <a:pPr marL="0" indent="0" algn="r">
              <a:buNone/>
            </a:pPr>
            <a:r>
              <a:rPr lang="en-US" i="1" dirty="0"/>
              <a:t>showcase what inspired the film’s cinematography</a:t>
            </a:r>
          </a:p>
        </p:txBody>
      </p:sp>
    </p:spTree>
    <p:extLst>
      <p:ext uri="{BB962C8B-B14F-4D97-AF65-F5344CB8AC3E}">
        <p14:creationId xmlns:p14="http://schemas.microsoft.com/office/powerpoint/2010/main" val="3250693211"/>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64E264-945F-25E4-D721-C20F55DCDA9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BC0C983-4DD5-ACB6-01A4-8AD66D6A35C6}"/>
              </a:ext>
            </a:extLst>
          </p:cNvPr>
          <p:cNvSpPr>
            <a:spLocks noGrp="1"/>
          </p:cNvSpPr>
          <p:nvPr>
            <p:ph type="title"/>
          </p:nvPr>
        </p:nvSpPr>
        <p:spPr/>
        <p:txBody>
          <a:bodyPr/>
          <a:lstStyle/>
          <a:p>
            <a:r>
              <a:rPr lang="en-US" dirty="0"/>
              <a:t>first principles - colors</a:t>
            </a:r>
          </a:p>
        </p:txBody>
      </p:sp>
      <p:sp>
        <p:nvSpPr>
          <p:cNvPr id="3" name="Content Placeholder 2">
            <a:extLst>
              <a:ext uri="{FF2B5EF4-FFF2-40B4-BE49-F238E27FC236}">
                <a16:creationId xmlns:a16="http://schemas.microsoft.com/office/drawing/2014/main" id="{7ED3051D-C5C8-0559-FE76-E393E0710511}"/>
              </a:ext>
            </a:extLst>
          </p:cNvPr>
          <p:cNvSpPr>
            <a:spLocks noGrp="1"/>
          </p:cNvSpPr>
          <p:nvPr>
            <p:ph idx="1"/>
          </p:nvPr>
        </p:nvSpPr>
        <p:spPr/>
        <p:txBody>
          <a:bodyPr/>
          <a:lstStyle/>
          <a:p>
            <a:r>
              <a:rPr lang="en-US" dirty="0"/>
              <a:t>one, or two or a few</a:t>
            </a:r>
          </a:p>
        </p:txBody>
      </p:sp>
    </p:spTree>
    <p:extLst>
      <p:ext uri="{BB962C8B-B14F-4D97-AF65-F5344CB8AC3E}">
        <p14:creationId xmlns:p14="http://schemas.microsoft.com/office/powerpoint/2010/main" val="725884060"/>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5239B9-C108-C475-764B-4111C87521F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9ECB6FA-5E1A-A148-50AD-143B677B6BAF}"/>
              </a:ext>
            </a:extLst>
          </p:cNvPr>
          <p:cNvSpPr>
            <a:spLocks noGrp="1"/>
          </p:cNvSpPr>
          <p:nvPr>
            <p:ph type="title"/>
          </p:nvPr>
        </p:nvSpPr>
        <p:spPr/>
        <p:txBody>
          <a:bodyPr/>
          <a:lstStyle/>
          <a:p>
            <a:r>
              <a:rPr lang="en-US" dirty="0"/>
              <a:t>first principles - colors</a:t>
            </a:r>
          </a:p>
        </p:txBody>
      </p:sp>
      <p:sp>
        <p:nvSpPr>
          <p:cNvPr id="3" name="Content Placeholder 2">
            <a:extLst>
              <a:ext uri="{FF2B5EF4-FFF2-40B4-BE49-F238E27FC236}">
                <a16:creationId xmlns:a16="http://schemas.microsoft.com/office/drawing/2014/main" id="{2860E7AF-8B49-383C-C118-5AC927AB6EC1}"/>
              </a:ext>
            </a:extLst>
          </p:cNvPr>
          <p:cNvSpPr>
            <a:spLocks noGrp="1"/>
          </p:cNvSpPr>
          <p:nvPr>
            <p:ph idx="1"/>
          </p:nvPr>
        </p:nvSpPr>
        <p:spPr/>
        <p:txBody>
          <a:bodyPr/>
          <a:lstStyle/>
          <a:p>
            <a:r>
              <a:rPr lang="en-US" dirty="0"/>
              <a:t>one, or two or a few </a:t>
            </a:r>
            <a:r>
              <a:rPr lang="en-US" dirty="0">
                <a:solidFill>
                  <a:schemeClr val="bg1">
                    <a:lumMod val="95000"/>
                  </a:schemeClr>
                </a:solidFill>
              </a:rPr>
              <a:t>but no more</a:t>
            </a:r>
          </a:p>
        </p:txBody>
      </p:sp>
    </p:spTree>
    <p:extLst>
      <p:ext uri="{BB962C8B-B14F-4D97-AF65-F5344CB8AC3E}">
        <p14:creationId xmlns:p14="http://schemas.microsoft.com/office/powerpoint/2010/main" val="1800918428"/>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174BD1-8FD4-A066-4277-E54055156F2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6D84032-C24B-D055-1EB7-5A56E23285C2}"/>
              </a:ext>
            </a:extLst>
          </p:cNvPr>
          <p:cNvSpPr>
            <a:spLocks noGrp="1"/>
          </p:cNvSpPr>
          <p:nvPr>
            <p:ph type="title"/>
          </p:nvPr>
        </p:nvSpPr>
        <p:spPr/>
        <p:txBody>
          <a:bodyPr/>
          <a:lstStyle/>
          <a:p>
            <a:r>
              <a:rPr lang="en-US" dirty="0"/>
              <a:t>first principles - colors</a:t>
            </a:r>
          </a:p>
        </p:txBody>
      </p:sp>
      <p:sp>
        <p:nvSpPr>
          <p:cNvPr id="3" name="Content Placeholder 2">
            <a:extLst>
              <a:ext uri="{FF2B5EF4-FFF2-40B4-BE49-F238E27FC236}">
                <a16:creationId xmlns:a16="http://schemas.microsoft.com/office/drawing/2014/main" id="{10757FC2-5F0A-9D18-AB4B-EFC09383B786}"/>
              </a:ext>
            </a:extLst>
          </p:cNvPr>
          <p:cNvSpPr>
            <a:spLocks noGrp="1"/>
          </p:cNvSpPr>
          <p:nvPr>
            <p:ph idx="1"/>
          </p:nvPr>
        </p:nvSpPr>
        <p:spPr/>
        <p:txBody>
          <a:bodyPr/>
          <a:lstStyle/>
          <a:p>
            <a:pPr marL="0" indent="0">
              <a:buNone/>
            </a:pPr>
            <a:r>
              <a:rPr lang="en-US" dirty="0"/>
              <a:t>the director ascribes meaning to certain colors and is uses them to tell a story</a:t>
            </a:r>
          </a:p>
        </p:txBody>
      </p:sp>
    </p:spTree>
    <p:extLst>
      <p:ext uri="{BB962C8B-B14F-4D97-AF65-F5344CB8AC3E}">
        <p14:creationId xmlns:p14="http://schemas.microsoft.com/office/powerpoint/2010/main" val="2145332021"/>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1A3E5B-0B96-B124-A784-307B74BBDD6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A798C9F-2E2A-EADC-C78D-A42C447FB730}"/>
              </a:ext>
            </a:extLst>
          </p:cNvPr>
          <p:cNvSpPr>
            <a:spLocks noGrp="1"/>
          </p:cNvSpPr>
          <p:nvPr>
            <p:ph type="title"/>
          </p:nvPr>
        </p:nvSpPr>
        <p:spPr/>
        <p:txBody>
          <a:bodyPr/>
          <a:lstStyle/>
          <a:p>
            <a:r>
              <a:rPr lang="en-US" dirty="0"/>
              <a:t>first principles - colors</a:t>
            </a:r>
          </a:p>
        </p:txBody>
      </p:sp>
      <p:sp>
        <p:nvSpPr>
          <p:cNvPr id="3" name="Content Placeholder 2">
            <a:extLst>
              <a:ext uri="{FF2B5EF4-FFF2-40B4-BE49-F238E27FC236}">
                <a16:creationId xmlns:a16="http://schemas.microsoft.com/office/drawing/2014/main" id="{631AA727-4C39-68F3-6293-1A9D791688A7}"/>
              </a:ext>
            </a:extLst>
          </p:cNvPr>
          <p:cNvSpPr>
            <a:spLocks noGrp="1"/>
          </p:cNvSpPr>
          <p:nvPr>
            <p:ph idx="1"/>
          </p:nvPr>
        </p:nvSpPr>
        <p:spPr/>
        <p:txBody>
          <a:bodyPr/>
          <a:lstStyle/>
          <a:p>
            <a:pPr marL="0" indent="0">
              <a:buNone/>
            </a:pPr>
            <a:r>
              <a:rPr lang="en-US" dirty="0"/>
              <a:t>these colors must remain (approximately, perceptually) </a:t>
            </a:r>
            <a:r>
              <a:rPr lang="en-US" dirty="0">
                <a:solidFill>
                  <a:schemeClr val="bg1">
                    <a:lumMod val="95000"/>
                  </a:schemeClr>
                </a:solidFill>
              </a:rPr>
              <a:t>consistent </a:t>
            </a:r>
          </a:p>
        </p:txBody>
      </p:sp>
      <p:sp>
        <p:nvSpPr>
          <p:cNvPr id="4" name="Content Placeholder 2">
            <a:extLst>
              <a:ext uri="{FF2B5EF4-FFF2-40B4-BE49-F238E27FC236}">
                <a16:creationId xmlns:a16="http://schemas.microsoft.com/office/drawing/2014/main" id="{521134DC-0EAD-7010-D341-11F6848CDF1A}"/>
              </a:ext>
            </a:extLst>
          </p:cNvPr>
          <p:cNvSpPr txBox="1">
            <a:spLocks/>
          </p:cNvSpPr>
          <p:nvPr/>
        </p:nvSpPr>
        <p:spPr>
          <a:xfrm>
            <a:off x="838200" y="5493656"/>
            <a:ext cx="10515600" cy="614363"/>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None/>
            </a:pPr>
            <a:r>
              <a:rPr lang="en-US" sz="1200" dirty="0"/>
              <a:t>throughout the process, across all devices and screens</a:t>
            </a:r>
          </a:p>
        </p:txBody>
      </p:sp>
    </p:spTree>
    <p:extLst>
      <p:ext uri="{BB962C8B-B14F-4D97-AF65-F5344CB8AC3E}">
        <p14:creationId xmlns:p14="http://schemas.microsoft.com/office/powerpoint/2010/main" val="4040788765"/>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F9B9A8-E594-A71C-9612-ACDDAAD2913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F98CCC3-1943-24EC-D2E2-16C125139D81}"/>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9A8C0733-68AE-E790-1D86-C2B3A973E0D9}"/>
              </a:ext>
            </a:extLst>
          </p:cNvPr>
          <p:cNvSpPr>
            <a:spLocks noGrp="1"/>
          </p:cNvSpPr>
          <p:nvPr>
            <p:ph idx="1"/>
          </p:nvPr>
        </p:nvSpPr>
        <p:spPr/>
        <p:txBody>
          <a:bodyPr/>
          <a:lstStyle/>
          <a:p>
            <a:pPr marL="0" indent="0">
              <a:buNone/>
            </a:pPr>
            <a:r>
              <a:rPr lang="en-US" dirty="0"/>
              <a:t>or I lose my limbs*  </a:t>
            </a:r>
          </a:p>
        </p:txBody>
      </p:sp>
      <p:sp>
        <p:nvSpPr>
          <p:cNvPr id="4" name="Content Placeholder 2">
            <a:extLst>
              <a:ext uri="{FF2B5EF4-FFF2-40B4-BE49-F238E27FC236}">
                <a16:creationId xmlns:a16="http://schemas.microsoft.com/office/drawing/2014/main" id="{BDACF4E4-2349-8B17-203E-7D50EDC6CCA3}"/>
              </a:ext>
            </a:extLst>
          </p:cNvPr>
          <p:cNvSpPr txBox="1">
            <a:spLocks/>
          </p:cNvSpPr>
          <p:nvPr/>
        </p:nvSpPr>
        <p:spPr>
          <a:xfrm>
            <a:off x="838200" y="5493656"/>
            <a:ext cx="10515600" cy="614363"/>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sz="1200" dirty="0"/>
              <a:t>* we had a great director and a very dedicated team</a:t>
            </a:r>
          </a:p>
        </p:txBody>
      </p:sp>
    </p:spTree>
    <p:extLst>
      <p:ext uri="{BB962C8B-B14F-4D97-AF65-F5344CB8AC3E}">
        <p14:creationId xmlns:p14="http://schemas.microsoft.com/office/powerpoint/2010/main" val="279954476"/>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EFB647-F74C-4CFD-9984-C921B54DEE5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8872A92-5D5F-54E1-EE81-71AFEA514BE8}"/>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C49C03A5-FCFE-12A0-A489-CA5A9680BB4F}"/>
              </a:ext>
            </a:extLst>
          </p:cNvPr>
          <p:cNvSpPr>
            <a:spLocks noGrp="1"/>
          </p:cNvSpPr>
          <p:nvPr>
            <p:ph idx="1"/>
          </p:nvPr>
        </p:nvSpPr>
        <p:spPr/>
        <p:txBody>
          <a:bodyPr/>
          <a:lstStyle/>
          <a:p>
            <a:pPr marL="0" indent="0">
              <a:buNone/>
            </a:pPr>
            <a:r>
              <a:rPr lang="en-US" dirty="0"/>
              <a:t>there are expensive cameras and studio setup that offer great control over the process</a:t>
            </a:r>
          </a:p>
        </p:txBody>
      </p:sp>
    </p:spTree>
    <p:extLst>
      <p:ext uri="{BB962C8B-B14F-4D97-AF65-F5344CB8AC3E}">
        <p14:creationId xmlns:p14="http://schemas.microsoft.com/office/powerpoint/2010/main" val="393217382"/>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BBBD4C-1D8A-AD22-5193-5773344ADE6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BC9BBB7-9599-CE1E-41BE-791057D8EBEB}"/>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70571FCE-1A6E-24C4-EEA7-805A30668C75}"/>
              </a:ext>
            </a:extLst>
          </p:cNvPr>
          <p:cNvSpPr>
            <a:spLocks noGrp="1"/>
          </p:cNvSpPr>
          <p:nvPr>
            <p:ph idx="1"/>
          </p:nvPr>
        </p:nvSpPr>
        <p:spPr/>
        <p:txBody>
          <a:bodyPr/>
          <a:lstStyle/>
          <a:p>
            <a:pPr marL="0" indent="0">
              <a:buNone/>
            </a:pPr>
            <a:r>
              <a:rPr lang="en-US" dirty="0"/>
              <a:t>a typical day may cost 100s of 1000s of $$$ for camera and lighting</a:t>
            </a:r>
          </a:p>
        </p:txBody>
      </p:sp>
    </p:spTree>
    <p:extLst>
      <p:ext uri="{BB962C8B-B14F-4D97-AF65-F5344CB8AC3E}">
        <p14:creationId xmlns:p14="http://schemas.microsoft.com/office/powerpoint/2010/main" val="1435555710"/>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A8B752-866C-DD9F-05DE-D9EB459ACC5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995C86F-D557-7806-91CF-EB0F9787D804}"/>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77B0F40B-A95F-FD7D-28E8-998489397C13}"/>
              </a:ext>
            </a:extLst>
          </p:cNvPr>
          <p:cNvSpPr>
            <a:spLocks noGrp="1"/>
          </p:cNvSpPr>
          <p:nvPr>
            <p:ph idx="1"/>
          </p:nvPr>
        </p:nvSpPr>
        <p:spPr/>
        <p:txBody>
          <a:bodyPr/>
          <a:lstStyle/>
          <a:p>
            <a:pPr marL="0" indent="0">
              <a:buNone/>
            </a:pPr>
            <a:r>
              <a:rPr lang="en-US" dirty="0"/>
              <a:t>but for a 10-day shoot, interior and exterior</a:t>
            </a:r>
          </a:p>
        </p:txBody>
      </p:sp>
    </p:spTree>
    <p:extLst>
      <p:ext uri="{BB962C8B-B14F-4D97-AF65-F5344CB8AC3E}">
        <p14:creationId xmlns:p14="http://schemas.microsoft.com/office/powerpoint/2010/main" val="1417760398"/>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623350-BC82-86B9-8EE5-C9B4D5AD44D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70ABFA2-19DF-7C07-7325-7F7036255546}"/>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71DC4737-1CD9-E3FA-87D5-803E039CB9D3}"/>
              </a:ext>
            </a:extLst>
          </p:cNvPr>
          <p:cNvSpPr>
            <a:spLocks noGrp="1"/>
          </p:cNvSpPr>
          <p:nvPr>
            <p:ph idx="1"/>
          </p:nvPr>
        </p:nvSpPr>
        <p:spPr/>
        <p:txBody>
          <a:bodyPr/>
          <a:lstStyle/>
          <a:p>
            <a:pPr marL="0" indent="0">
              <a:buNone/>
            </a:pPr>
            <a:r>
              <a:rPr lang="en-US" dirty="0"/>
              <a:t>we had USD </a:t>
            </a:r>
            <a:r>
              <a:rPr lang="en-US" dirty="0">
                <a:solidFill>
                  <a:schemeClr val="bg1"/>
                </a:solidFill>
              </a:rPr>
              <a:t>359</a:t>
            </a:r>
            <a:r>
              <a:rPr lang="en-US" dirty="0"/>
              <a:t> total</a:t>
            </a:r>
          </a:p>
        </p:txBody>
      </p:sp>
      <p:sp>
        <p:nvSpPr>
          <p:cNvPr id="4" name="Content Placeholder 2">
            <a:extLst>
              <a:ext uri="{FF2B5EF4-FFF2-40B4-BE49-F238E27FC236}">
                <a16:creationId xmlns:a16="http://schemas.microsoft.com/office/drawing/2014/main" id="{1F7D456E-BE88-7A50-5A6E-69D09565C514}"/>
              </a:ext>
            </a:extLst>
          </p:cNvPr>
          <p:cNvSpPr txBox="1">
            <a:spLocks/>
          </p:cNvSpPr>
          <p:nvPr/>
        </p:nvSpPr>
        <p:spPr>
          <a:xfrm>
            <a:off x="838200" y="5493656"/>
            <a:ext cx="10515600" cy="614363"/>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None/>
            </a:pPr>
            <a:r>
              <a:rPr lang="en-US" sz="1200" dirty="0"/>
              <a:t>(yes, that’s three hundred and fifty-nine dollars, at the current exchange rate)</a:t>
            </a:r>
          </a:p>
        </p:txBody>
      </p:sp>
    </p:spTree>
    <p:extLst>
      <p:ext uri="{BB962C8B-B14F-4D97-AF65-F5344CB8AC3E}">
        <p14:creationId xmlns:p14="http://schemas.microsoft.com/office/powerpoint/2010/main" val="3707920921"/>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AC80D5F6-2347-BFFF-74A2-EF2E7DCB5E06}"/>
              </a:ext>
            </a:extLst>
          </p:cNvPr>
          <p:cNvPicPr>
            <a:picLocks noChangeAspect="1"/>
          </p:cNvPicPr>
          <p:nvPr/>
        </p:nvPicPr>
        <p:blipFill>
          <a:blip r:embed="rId2">
            <a:alphaModFix amt="7000"/>
            <a:extLst>
              <a:ext uri="{BEBA8EAE-BF5A-486C-A8C5-ECC9F3942E4B}">
                <a14:imgProps xmlns:a14="http://schemas.microsoft.com/office/drawing/2010/main">
                  <a14:imgLayer r:embed="rId3">
                    <a14:imgEffect>
                      <a14:colorTemperature colorTemp="4613"/>
                    </a14:imgEffect>
                    <a14:imgEffect>
                      <a14:saturation sat="47000"/>
                    </a14:imgEffect>
                  </a14:imgLayer>
                </a14:imgProps>
              </a:ext>
              <a:ext uri="{28A0092B-C50C-407E-A947-70E740481C1C}">
                <a14:useLocalDpi xmlns:a14="http://schemas.microsoft.com/office/drawing/2010/main" val="0"/>
              </a:ext>
            </a:extLst>
          </a:blip>
          <a:srcRect t="790" b="790"/>
          <a:stretch/>
        </p:blipFill>
        <p:spPr>
          <a:xfrm>
            <a:off x="10" y="641"/>
            <a:ext cx="12191980" cy="6856718"/>
          </a:xfrm>
          <a:prstGeom prst="rect">
            <a:avLst/>
          </a:prstGeom>
        </p:spPr>
      </p:pic>
      <p:sp>
        <p:nvSpPr>
          <p:cNvPr id="2" name="Title 1">
            <a:extLst>
              <a:ext uri="{FF2B5EF4-FFF2-40B4-BE49-F238E27FC236}">
                <a16:creationId xmlns:a16="http://schemas.microsoft.com/office/drawing/2014/main" id="{B0401A3E-053F-D3B3-6F8E-8182F201647A}"/>
              </a:ext>
            </a:extLst>
          </p:cNvPr>
          <p:cNvSpPr>
            <a:spLocks noGrp="1"/>
          </p:cNvSpPr>
          <p:nvPr>
            <p:ph type="ctrTitle"/>
          </p:nvPr>
        </p:nvSpPr>
        <p:spPr>
          <a:xfrm>
            <a:off x="2627086" y="2583543"/>
            <a:ext cx="6937828" cy="2026574"/>
          </a:xfrm>
          <a:solidFill>
            <a:schemeClr val="tx1">
              <a:lumMod val="85000"/>
              <a:lumOff val="15000"/>
              <a:alpha val="50000"/>
            </a:schemeClr>
          </a:solidFill>
          <a:effectLst>
            <a:outerShdw blurRad="88900" dist="63500" dir="5400000" sx="101000" sy="101000" algn="t" rotWithShape="0">
              <a:prstClr val="black">
                <a:alpha val="44000"/>
              </a:prstClr>
            </a:outerShdw>
          </a:effectLst>
        </p:spPr>
        <p:txBody>
          <a:bodyPr tIns="182880" bIns="365760">
            <a:normAutofit/>
          </a:bodyPr>
          <a:lstStyle/>
          <a:p>
            <a:r>
              <a:rPr lang="en-US" sz="3200" spc="300" dirty="0">
                <a:solidFill>
                  <a:schemeClr val="bg1">
                    <a:lumMod val="85000"/>
                  </a:schemeClr>
                </a:solidFill>
                <a:latin typeface="Arial Nova Light" panose="020B0304020202020204" pitchFamily="34" charset="0"/>
                <a:cs typeface="Courier New" panose="02070309020205020404" pitchFamily="49" charset="0"/>
              </a:rPr>
              <a:t>K-MEANS</a:t>
            </a:r>
            <a:br>
              <a:rPr lang="en-US" sz="3600" dirty="0">
                <a:solidFill>
                  <a:schemeClr val="bg1">
                    <a:lumMod val="85000"/>
                  </a:schemeClr>
                </a:solidFill>
                <a:latin typeface="Arial Nova Light" panose="020B0304020202020204" pitchFamily="34" charset="0"/>
                <a:cs typeface="Courier New" panose="02070309020205020404" pitchFamily="49" charset="0"/>
              </a:rPr>
            </a:br>
            <a:r>
              <a:rPr lang="en-US" i="1" spc="0" dirty="0">
                <a:latin typeface="Garamond" panose="02020404030301010803" pitchFamily="18" charset="0"/>
                <a:cs typeface="Courier New" panose="02070309020205020404" pitchFamily="49" charset="0"/>
              </a:rPr>
              <a:t>&amp;</a:t>
            </a:r>
            <a:r>
              <a:rPr lang="en-US" spc="0" dirty="0">
                <a:latin typeface="Arial Nova Light" panose="020B0304020202020204" pitchFamily="34" charset="0"/>
                <a:cs typeface="Courier New" panose="02070309020205020404" pitchFamily="49" charset="0"/>
              </a:rPr>
              <a:t> FRIENDS</a:t>
            </a:r>
            <a:endParaRPr lang="en-US" sz="2400" spc="0" dirty="0">
              <a:latin typeface="Arial Nova Light" panose="020B0304020202020204" pitchFamily="34" charset="0"/>
              <a:cs typeface="Courier New" panose="02070309020205020404" pitchFamily="49" charset="0"/>
            </a:endParaRPr>
          </a:p>
        </p:txBody>
      </p:sp>
      <p:sp>
        <p:nvSpPr>
          <p:cNvPr id="3" name="Subtitle 2">
            <a:extLst>
              <a:ext uri="{FF2B5EF4-FFF2-40B4-BE49-F238E27FC236}">
                <a16:creationId xmlns:a16="http://schemas.microsoft.com/office/drawing/2014/main" id="{A4259455-96EA-653F-48FC-21F9B6D34102}"/>
              </a:ext>
            </a:extLst>
          </p:cNvPr>
          <p:cNvSpPr>
            <a:spLocks noGrp="1"/>
          </p:cNvSpPr>
          <p:nvPr>
            <p:ph type="subTitle" idx="1"/>
          </p:nvPr>
        </p:nvSpPr>
        <p:spPr>
          <a:xfrm>
            <a:off x="1524000" y="4702192"/>
            <a:ext cx="9144000" cy="377808"/>
          </a:xfrm>
          <a:noFill/>
          <a:effectLst/>
        </p:spPr>
        <p:txBody>
          <a:bodyPr>
            <a:normAutofit/>
          </a:bodyPr>
          <a:lstStyle/>
          <a:p>
            <a:pPr>
              <a:lnSpc>
                <a:spcPct val="100000"/>
              </a:lnSpc>
              <a:spcBef>
                <a:spcPts val="0"/>
              </a:spcBef>
            </a:pPr>
            <a:r>
              <a:rPr lang="en-US" sz="1400" spc="300" dirty="0">
                <a:solidFill>
                  <a:schemeClr val="bg1">
                    <a:lumMod val="75000"/>
                  </a:schemeClr>
                </a:solidFill>
              </a:rPr>
              <a:t>EXPLORING CLUSTERING WITH PHOTOGRAPHS</a:t>
            </a:r>
          </a:p>
        </p:txBody>
      </p:sp>
      <p:sp>
        <p:nvSpPr>
          <p:cNvPr id="4" name="Subtitle 2">
            <a:extLst>
              <a:ext uri="{FF2B5EF4-FFF2-40B4-BE49-F238E27FC236}">
                <a16:creationId xmlns:a16="http://schemas.microsoft.com/office/drawing/2014/main" id="{F94467FA-86A1-EBF5-1E20-B63502769C7C}"/>
              </a:ext>
            </a:extLst>
          </p:cNvPr>
          <p:cNvSpPr txBox="1">
            <a:spLocks/>
          </p:cNvSpPr>
          <p:nvPr/>
        </p:nvSpPr>
        <p:spPr>
          <a:xfrm>
            <a:off x="1524000" y="5779775"/>
            <a:ext cx="9144000" cy="377808"/>
          </a:xfrm>
          <a:prstGeom prst="rect">
            <a:avLst/>
          </a:prstGeom>
          <a:noFill/>
          <a:effectLst/>
        </p:spPr>
        <p:txBody>
          <a:bodyPr vert="horz" lIns="91440" tIns="45720" rIns="91440" bIns="45720" rtlCol="0">
            <a:normAutofit/>
          </a:bodyPr>
          <a:lstStyle>
            <a:lvl1pPr marL="0" indent="0" algn="ctr" defTabSz="914400" rtl="0" eaLnBrk="1" latinLnBrk="0" hangingPunct="1">
              <a:lnSpc>
                <a:spcPct val="150000"/>
              </a:lnSpc>
              <a:spcBef>
                <a:spcPts val="1000"/>
              </a:spcBef>
              <a:buFont typeface="Arial" panose="020B0604020202020204" pitchFamily="34" charset="0"/>
              <a:buNone/>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457200" indent="0" algn="ctr" defTabSz="914400" rtl="0" eaLnBrk="1" latinLnBrk="0" hangingPunct="1">
              <a:lnSpc>
                <a:spcPct val="150000"/>
              </a:lnSpc>
              <a:spcBef>
                <a:spcPts val="500"/>
              </a:spcBef>
              <a:buFont typeface="Arial" panose="020B0604020202020204" pitchFamily="34" charset="0"/>
              <a:buNone/>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914400" indent="0" algn="ctr" defTabSz="914400" rtl="0" eaLnBrk="1" latinLnBrk="0" hangingPunct="1">
              <a:lnSpc>
                <a:spcPct val="150000"/>
              </a:lnSpc>
              <a:spcBef>
                <a:spcPts val="500"/>
              </a:spcBef>
              <a:buFont typeface="Arial" panose="020B0604020202020204" pitchFamily="34" charset="0"/>
              <a:buNone/>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371600" indent="0" algn="ctr" defTabSz="914400" rtl="0" eaLnBrk="1" latinLnBrk="0" hangingPunct="1">
              <a:lnSpc>
                <a:spcPct val="150000"/>
              </a:lnSpc>
              <a:spcBef>
                <a:spcPts val="500"/>
              </a:spcBef>
              <a:buFont typeface="Arial" panose="020B0604020202020204" pitchFamily="34" charset="0"/>
              <a:buNone/>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1828800" indent="0" algn="ctr" defTabSz="914400" rtl="0" eaLnBrk="1" latinLnBrk="0" hangingPunct="1">
              <a:lnSpc>
                <a:spcPct val="150000"/>
              </a:lnSpc>
              <a:spcBef>
                <a:spcPts val="500"/>
              </a:spcBef>
              <a:buFont typeface="Arial" panose="020B0604020202020204" pitchFamily="34" charset="0"/>
              <a:buNone/>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spcBef>
                <a:spcPts val="0"/>
              </a:spcBef>
            </a:pPr>
            <a:r>
              <a:rPr lang="en-US" sz="1200" spc="300" dirty="0" err="1">
                <a:solidFill>
                  <a:schemeClr val="accent4">
                    <a:lumMod val="60000"/>
                    <a:lumOff val="40000"/>
                  </a:schemeClr>
                </a:solidFill>
                <a:effectLst>
                  <a:outerShdw blurRad="38100" dist="38100" dir="2700000" algn="tl">
                    <a:srgbClr val="000000">
                      <a:alpha val="43137"/>
                    </a:srgbClr>
                  </a:outerShdw>
                </a:effectLst>
              </a:rPr>
              <a:t>shaurya</a:t>
            </a:r>
            <a:r>
              <a:rPr lang="en-US" sz="1200" spc="300" dirty="0">
                <a:solidFill>
                  <a:schemeClr val="accent4">
                    <a:lumMod val="60000"/>
                    <a:lumOff val="40000"/>
                  </a:schemeClr>
                </a:solidFill>
                <a:effectLst>
                  <a:outerShdw blurRad="38100" dist="38100" dir="2700000" algn="tl">
                    <a:srgbClr val="000000">
                      <a:alpha val="43137"/>
                    </a:srgbClr>
                  </a:outerShdw>
                </a:effectLst>
              </a:rPr>
              <a:t> </a:t>
            </a:r>
            <a:r>
              <a:rPr lang="en-US" sz="1200" spc="300" dirty="0" err="1">
                <a:solidFill>
                  <a:schemeClr val="accent4">
                    <a:lumMod val="60000"/>
                    <a:lumOff val="40000"/>
                  </a:schemeClr>
                </a:solidFill>
                <a:effectLst>
                  <a:outerShdw blurRad="38100" dist="38100" dir="2700000" algn="tl">
                    <a:srgbClr val="000000">
                      <a:alpha val="43137"/>
                    </a:srgbClr>
                  </a:outerShdw>
                </a:effectLst>
              </a:rPr>
              <a:t>agarwal</a:t>
            </a:r>
            <a:endParaRPr lang="en-US" sz="1200" spc="300" dirty="0">
              <a:solidFill>
                <a:schemeClr val="accent4">
                  <a:lumMod val="60000"/>
                  <a:lumOff val="40000"/>
                </a:schemeClr>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30894785"/>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889702D0-6236-7436-CD7B-C85BC6CBFC7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7EBAC50-D7FA-65C7-0FA3-73DE8ABCE766}"/>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52A931A2-42A3-E329-B4A2-4939A114B96A}"/>
              </a:ext>
            </a:extLst>
          </p:cNvPr>
          <p:cNvSpPr>
            <a:spLocks noGrp="1"/>
          </p:cNvSpPr>
          <p:nvPr>
            <p:ph idx="1"/>
          </p:nvPr>
        </p:nvSpPr>
        <p:spPr/>
        <p:txBody>
          <a:bodyPr/>
          <a:lstStyle/>
          <a:p>
            <a:pPr marL="0" indent="0">
              <a:buNone/>
            </a:pPr>
            <a:r>
              <a:rPr lang="en-US" dirty="0"/>
              <a:t>I used K-means to figure out the key colors in each scene</a:t>
            </a:r>
          </a:p>
        </p:txBody>
      </p:sp>
      <p:sp>
        <p:nvSpPr>
          <p:cNvPr id="6" name="Content Placeholder 2">
            <a:extLst>
              <a:ext uri="{FF2B5EF4-FFF2-40B4-BE49-F238E27FC236}">
                <a16:creationId xmlns:a16="http://schemas.microsoft.com/office/drawing/2014/main" id="{C58B83A6-7619-D9AF-1D61-098F399FCBF1}"/>
              </a:ext>
            </a:extLst>
          </p:cNvPr>
          <p:cNvSpPr txBox="1">
            <a:spLocks/>
          </p:cNvSpPr>
          <p:nvPr/>
        </p:nvSpPr>
        <p:spPr>
          <a:xfrm>
            <a:off x="838200" y="5493656"/>
            <a:ext cx="10515600" cy="614363"/>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None/>
            </a:pPr>
            <a:r>
              <a:rPr lang="en-US" sz="1200" dirty="0"/>
              <a:t>and tell a story around them</a:t>
            </a:r>
          </a:p>
        </p:txBody>
      </p:sp>
    </p:spTree>
    <p:extLst>
      <p:ext uri="{BB962C8B-B14F-4D97-AF65-F5344CB8AC3E}">
        <p14:creationId xmlns:p14="http://schemas.microsoft.com/office/powerpoint/2010/main" val="1175135771"/>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594A2F-E08B-E2CE-1F65-3512F6B956E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0DC8462-EC32-4610-1278-BB74EFFFE95E}"/>
              </a:ext>
            </a:extLst>
          </p:cNvPr>
          <p:cNvSpPr>
            <a:spLocks noGrp="1"/>
          </p:cNvSpPr>
          <p:nvPr>
            <p:ph type="title"/>
          </p:nvPr>
        </p:nvSpPr>
        <p:spPr/>
        <p:txBody>
          <a:bodyPr/>
          <a:lstStyle/>
          <a:p>
            <a:r>
              <a:rPr lang="en-US" dirty="0"/>
              <a:t>key insight</a:t>
            </a:r>
          </a:p>
        </p:txBody>
      </p:sp>
      <p:sp>
        <p:nvSpPr>
          <p:cNvPr id="3" name="Content Placeholder 2">
            <a:extLst>
              <a:ext uri="{FF2B5EF4-FFF2-40B4-BE49-F238E27FC236}">
                <a16:creationId xmlns:a16="http://schemas.microsoft.com/office/drawing/2014/main" id="{61A19843-4928-E50A-C1AF-4907B34AC802}"/>
              </a:ext>
            </a:extLst>
          </p:cNvPr>
          <p:cNvSpPr>
            <a:spLocks noGrp="1"/>
          </p:cNvSpPr>
          <p:nvPr>
            <p:ph idx="1"/>
          </p:nvPr>
        </p:nvSpPr>
        <p:spPr/>
        <p:txBody>
          <a:bodyPr/>
          <a:lstStyle/>
          <a:p>
            <a:pPr marL="0" indent="0">
              <a:buNone/>
            </a:pPr>
            <a:r>
              <a:rPr lang="en-US" dirty="0"/>
              <a:t>light – waves – </a:t>
            </a:r>
            <a:r>
              <a:rPr lang="en-US" dirty="0">
                <a:solidFill>
                  <a:srgbClr val="FF0000"/>
                </a:solidFill>
              </a:rPr>
              <a:t>wavelength</a:t>
            </a:r>
            <a:r>
              <a:rPr lang="en-US" dirty="0"/>
              <a:t>, </a:t>
            </a:r>
            <a:r>
              <a:rPr lang="en-US" dirty="0">
                <a:solidFill>
                  <a:srgbClr val="92D050"/>
                </a:solidFill>
              </a:rPr>
              <a:t>wavelength</a:t>
            </a:r>
            <a:r>
              <a:rPr lang="en-US" dirty="0"/>
              <a:t>, </a:t>
            </a:r>
            <a:r>
              <a:rPr lang="en-US" dirty="0">
                <a:solidFill>
                  <a:srgbClr val="00B0F0"/>
                </a:solidFill>
              </a:rPr>
              <a:t>wavelength</a:t>
            </a:r>
          </a:p>
        </p:txBody>
      </p:sp>
    </p:spTree>
    <p:extLst>
      <p:ext uri="{BB962C8B-B14F-4D97-AF65-F5344CB8AC3E}">
        <p14:creationId xmlns:p14="http://schemas.microsoft.com/office/powerpoint/2010/main" val="3274217282"/>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AD5B7F-9149-67E1-C02A-254C9BF250B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F330235-2B92-E6A2-0C68-3B802EDDF976}"/>
              </a:ext>
            </a:extLst>
          </p:cNvPr>
          <p:cNvSpPr>
            <a:spLocks noGrp="1"/>
          </p:cNvSpPr>
          <p:nvPr>
            <p:ph type="title"/>
          </p:nvPr>
        </p:nvSpPr>
        <p:spPr/>
        <p:txBody>
          <a:bodyPr/>
          <a:lstStyle/>
          <a:p>
            <a:r>
              <a:rPr lang="en-US" dirty="0"/>
              <a:t>key insight</a:t>
            </a:r>
          </a:p>
        </p:txBody>
      </p:sp>
      <p:sp>
        <p:nvSpPr>
          <p:cNvPr id="3" name="Content Placeholder 2">
            <a:extLst>
              <a:ext uri="{FF2B5EF4-FFF2-40B4-BE49-F238E27FC236}">
                <a16:creationId xmlns:a16="http://schemas.microsoft.com/office/drawing/2014/main" id="{A53A7927-D142-605B-8B1B-453004099FD4}"/>
              </a:ext>
            </a:extLst>
          </p:cNvPr>
          <p:cNvSpPr>
            <a:spLocks noGrp="1"/>
          </p:cNvSpPr>
          <p:nvPr>
            <p:ph idx="1"/>
          </p:nvPr>
        </p:nvSpPr>
        <p:spPr/>
        <p:txBody>
          <a:bodyPr/>
          <a:lstStyle/>
          <a:p>
            <a:pPr marL="0" indent="0">
              <a:buNone/>
            </a:pPr>
            <a:r>
              <a:rPr lang="en-US" dirty="0"/>
              <a:t>light – colors – </a:t>
            </a:r>
            <a:r>
              <a:rPr lang="en-US" dirty="0">
                <a:solidFill>
                  <a:srgbClr val="FF0000"/>
                </a:solidFill>
              </a:rPr>
              <a:t>long wavelength</a:t>
            </a:r>
            <a:r>
              <a:rPr lang="en-US" dirty="0"/>
              <a:t>, </a:t>
            </a:r>
            <a:r>
              <a:rPr lang="en-US" dirty="0">
                <a:solidFill>
                  <a:srgbClr val="00B050"/>
                </a:solidFill>
              </a:rPr>
              <a:t>medium wavelength</a:t>
            </a:r>
            <a:r>
              <a:rPr lang="en-US" dirty="0"/>
              <a:t>, </a:t>
            </a:r>
            <a:r>
              <a:rPr lang="en-US" dirty="0">
                <a:solidFill>
                  <a:srgbClr val="0070C0"/>
                </a:solidFill>
              </a:rPr>
              <a:t>short wavelength</a:t>
            </a:r>
          </a:p>
        </p:txBody>
      </p:sp>
    </p:spTree>
    <p:extLst>
      <p:ext uri="{BB962C8B-B14F-4D97-AF65-F5344CB8AC3E}">
        <p14:creationId xmlns:p14="http://schemas.microsoft.com/office/powerpoint/2010/main" val="2707114763"/>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9F27E7CE-1342-67E8-E87E-BF1D011A83E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CB80149-5E56-4A73-DA87-A8F268175CE4}"/>
              </a:ext>
            </a:extLst>
          </p:cNvPr>
          <p:cNvSpPr>
            <a:spLocks noGrp="1"/>
          </p:cNvSpPr>
          <p:nvPr>
            <p:ph type="title"/>
          </p:nvPr>
        </p:nvSpPr>
        <p:spPr/>
        <p:txBody>
          <a:bodyPr/>
          <a:lstStyle/>
          <a:p>
            <a:r>
              <a:rPr lang="en-US" dirty="0"/>
              <a:t>key insight</a:t>
            </a:r>
          </a:p>
        </p:txBody>
      </p:sp>
      <p:sp>
        <p:nvSpPr>
          <p:cNvPr id="3" name="Content Placeholder 2">
            <a:extLst>
              <a:ext uri="{FF2B5EF4-FFF2-40B4-BE49-F238E27FC236}">
                <a16:creationId xmlns:a16="http://schemas.microsoft.com/office/drawing/2014/main" id="{0789C2E0-7BE4-C01E-A3A7-A25F0F7CEADF}"/>
              </a:ext>
            </a:extLst>
          </p:cNvPr>
          <p:cNvSpPr>
            <a:spLocks noGrp="1"/>
          </p:cNvSpPr>
          <p:nvPr>
            <p:ph idx="1"/>
          </p:nvPr>
        </p:nvSpPr>
        <p:spPr/>
        <p:txBody>
          <a:bodyPr/>
          <a:lstStyle/>
          <a:p>
            <a:pPr marL="0" indent="0">
              <a:buNone/>
            </a:pPr>
            <a:r>
              <a:rPr lang="en-US" dirty="0"/>
              <a:t>film and camera sensors do too, but differently</a:t>
            </a:r>
            <a:endParaRPr lang="en-US" dirty="0">
              <a:solidFill>
                <a:srgbClr val="0070C0"/>
              </a:solidFill>
            </a:endParaRPr>
          </a:p>
        </p:txBody>
      </p:sp>
    </p:spTree>
    <p:extLst>
      <p:ext uri="{BB962C8B-B14F-4D97-AF65-F5344CB8AC3E}">
        <p14:creationId xmlns:p14="http://schemas.microsoft.com/office/powerpoint/2010/main" val="3841074826"/>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38C7DE-D5B3-8558-99D8-F6ED33E0905A}"/>
              </a:ext>
            </a:extLst>
          </p:cNvPr>
          <p:cNvSpPr>
            <a:spLocks noGrp="1"/>
          </p:cNvSpPr>
          <p:nvPr>
            <p:ph type="title"/>
          </p:nvPr>
        </p:nvSpPr>
        <p:spPr/>
        <p:txBody>
          <a:bodyPr/>
          <a:lstStyle/>
          <a:p>
            <a:r>
              <a:rPr lang="en-US" dirty="0"/>
              <a:t>CIE XYZ 1931</a:t>
            </a:r>
          </a:p>
        </p:txBody>
      </p:sp>
      <p:sp>
        <p:nvSpPr>
          <p:cNvPr id="3" name="Content Placeholder 2">
            <a:extLst>
              <a:ext uri="{FF2B5EF4-FFF2-40B4-BE49-F238E27FC236}">
                <a16:creationId xmlns:a16="http://schemas.microsoft.com/office/drawing/2014/main" id="{7467B7D1-6351-80BC-5A36-52C8DE2A3A43}"/>
              </a:ext>
            </a:extLst>
          </p:cNvPr>
          <p:cNvSpPr>
            <a:spLocks noGrp="1"/>
          </p:cNvSpPr>
          <p:nvPr>
            <p:ph idx="1"/>
          </p:nvPr>
        </p:nvSpPr>
        <p:spPr/>
        <p:txBody>
          <a:bodyPr/>
          <a:lstStyle/>
          <a:p>
            <a:pPr marL="0" indent="0">
              <a:buNone/>
            </a:pPr>
            <a:r>
              <a:rPr lang="en-US" dirty="0"/>
              <a:t>they devised a standard based on how human eyes respond to various wavelengths</a:t>
            </a:r>
          </a:p>
        </p:txBody>
      </p:sp>
    </p:spTree>
    <p:extLst>
      <p:ext uri="{BB962C8B-B14F-4D97-AF65-F5344CB8AC3E}">
        <p14:creationId xmlns:p14="http://schemas.microsoft.com/office/powerpoint/2010/main" val="3913054626"/>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4E6469-1E52-716B-C516-3C63C1CA479C}"/>
              </a:ext>
            </a:extLst>
          </p:cNvPr>
          <p:cNvSpPr>
            <a:spLocks noGrp="1"/>
          </p:cNvSpPr>
          <p:nvPr>
            <p:ph type="title"/>
          </p:nvPr>
        </p:nvSpPr>
        <p:spPr/>
        <p:txBody>
          <a:bodyPr/>
          <a:lstStyle/>
          <a:p>
            <a:r>
              <a:rPr lang="en-US" dirty="0"/>
              <a:t>CIE Lab*</a:t>
            </a:r>
          </a:p>
        </p:txBody>
      </p:sp>
      <p:sp>
        <p:nvSpPr>
          <p:cNvPr id="3" name="Content Placeholder 2">
            <a:extLst>
              <a:ext uri="{FF2B5EF4-FFF2-40B4-BE49-F238E27FC236}">
                <a16:creationId xmlns:a16="http://schemas.microsoft.com/office/drawing/2014/main" id="{051E291A-32C2-C95B-3768-D6E3AB6FA655}"/>
              </a:ext>
            </a:extLst>
          </p:cNvPr>
          <p:cNvSpPr>
            <a:spLocks noGrp="1"/>
          </p:cNvSpPr>
          <p:nvPr>
            <p:ph idx="1"/>
          </p:nvPr>
        </p:nvSpPr>
        <p:spPr/>
        <p:txBody>
          <a:bodyPr/>
          <a:lstStyle/>
          <a:p>
            <a:pPr marL="0" indent="0">
              <a:buNone/>
            </a:pPr>
            <a:r>
              <a:rPr lang="en-US" dirty="0"/>
              <a:t>3 dimensional model (we have 3 cones remember) to represent how we see color</a:t>
            </a:r>
          </a:p>
        </p:txBody>
      </p:sp>
    </p:spTree>
    <p:extLst>
      <p:ext uri="{BB962C8B-B14F-4D97-AF65-F5344CB8AC3E}">
        <p14:creationId xmlns:p14="http://schemas.microsoft.com/office/powerpoint/2010/main" val="4097115169"/>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CF838BCD-45DC-7C53-67FA-D4BE8697D8E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C4CDC99-3FFC-3956-F769-302C6B3CC141}"/>
              </a:ext>
            </a:extLst>
          </p:cNvPr>
          <p:cNvSpPr>
            <a:spLocks noGrp="1"/>
          </p:cNvSpPr>
          <p:nvPr>
            <p:ph type="title"/>
          </p:nvPr>
        </p:nvSpPr>
        <p:spPr/>
        <p:txBody>
          <a:bodyPr/>
          <a:lstStyle/>
          <a:p>
            <a:r>
              <a:rPr lang="en-US" dirty="0"/>
              <a:t>ACES, ARRI, SONY, sRGB, Rec.709, Rec.2020, etc. etc.</a:t>
            </a:r>
          </a:p>
        </p:txBody>
      </p:sp>
      <p:sp>
        <p:nvSpPr>
          <p:cNvPr id="3" name="Content Placeholder 2">
            <a:extLst>
              <a:ext uri="{FF2B5EF4-FFF2-40B4-BE49-F238E27FC236}">
                <a16:creationId xmlns:a16="http://schemas.microsoft.com/office/drawing/2014/main" id="{47A3B4FA-093A-FB63-1090-84FB5F9D3E04}"/>
              </a:ext>
            </a:extLst>
          </p:cNvPr>
          <p:cNvSpPr>
            <a:spLocks noGrp="1"/>
          </p:cNvSpPr>
          <p:nvPr>
            <p:ph idx="1"/>
          </p:nvPr>
        </p:nvSpPr>
        <p:spPr/>
        <p:txBody>
          <a:bodyPr/>
          <a:lstStyle/>
          <a:p>
            <a:pPr marL="0" indent="0">
              <a:buNone/>
            </a:pPr>
            <a:r>
              <a:rPr lang="en-US" dirty="0"/>
              <a:t>all models build up from the perceptual model – this is how all films manage color</a:t>
            </a:r>
          </a:p>
        </p:txBody>
      </p:sp>
    </p:spTree>
    <p:extLst>
      <p:ext uri="{BB962C8B-B14F-4D97-AF65-F5344CB8AC3E}">
        <p14:creationId xmlns:p14="http://schemas.microsoft.com/office/powerpoint/2010/main" val="2472280147"/>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D0234A-3EED-D2E8-E1F7-68D99FACCAD3}"/>
              </a:ext>
            </a:extLst>
          </p:cNvPr>
          <p:cNvSpPr>
            <a:spLocks noGrp="1"/>
          </p:cNvSpPr>
          <p:nvPr>
            <p:ph type="title"/>
          </p:nvPr>
        </p:nvSpPr>
        <p:spPr/>
        <p:txBody>
          <a:bodyPr/>
          <a:lstStyle/>
          <a:p>
            <a:r>
              <a:rPr lang="en-US" dirty="0"/>
              <a:t>color mastering</a:t>
            </a:r>
          </a:p>
        </p:txBody>
      </p:sp>
      <p:sp>
        <p:nvSpPr>
          <p:cNvPr id="3" name="Content Placeholder 2">
            <a:extLst>
              <a:ext uri="{FF2B5EF4-FFF2-40B4-BE49-F238E27FC236}">
                <a16:creationId xmlns:a16="http://schemas.microsoft.com/office/drawing/2014/main" id="{2740F96B-7DC6-26A9-0882-2FBD58EE8AF6}"/>
              </a:ext>
            </a:extLst>
          </p:cNvPr>
          <p:cNvSpPr>
            <a:spLocks noGrp="1"/>
          </p:cNvSpPr>
          <p:nvPr>
            <p:ph idx="1"/>
          </p:nvPr>
        </p:nvSpPr>
        <p:spPr/>
        <p:txBody>
          <a:bodyPr/>
          <a:lstStyle/>
          <a:p>
            <a:pPr marL="0" indent="0">
              <a:buNone/>
            </a:pPr>
            <a:r>
              <a:rPr lang="en-US" dirty="0"/>
              <a:t>so the colors we decided on with the director, had to be identified at a perceptual level and kept consistent throughout the production as they information travelled from the camera sensor to the computer monitor to the cinema projector to the mobile phone and laptop screens…</a:t>
            </a:r>
          </a:p>
          <a:p>
            <a:pPr marL="0" indent="0">
              <a:buNone/>
            </a:pPr>
            <a:endParaRPr lang="en-US" dirty="0"/>
          </a:p>
          <a:p>
            <a:pPr marL="0" indent="0">
              <a:buNone/>
            </a:pPr>
            <a:r>
              <a:rPr lang="en-US" sz="1600" i="1" dirty="0"/>
              <a:t>(and TVs, screw TVs, but more on them later)</a:t>
            </a:r>
          </a:p>
        </p:txBody>
      </p:sp>
    </p:spTree>
    <p:extLst>
      <p:ext uri="{BB962C8B-B14F-4D97-AF65-F5344CB8AC3E}">
        <p14:creationId xmlns:p14="http://schemas.microsoft.com/office/powerpoint/2010/main" val="1180831783"/>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3E3E3A87-E59A-F10F-EED9-736659DCD6E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65479EE-FC8B-3643-9753-7FE516FD7327}"/>
              </a:ext>
            </a:extLst>
          </p:cNvPr>
          <p:cNvSpPr>
            <a:spLocks noGrp="1"/>
          </p:cNvSpPr>
          <p:nvPr>
            <p:ph type="title"/>
          </p:nvPr>
        </p:nvSpPr>
        <p:spPr/>
        <p:txBody>
          <a:bodyPr/>
          <a:lstStyle/>
          <a:p>
            <a:r>
              <a:rPr lang="en-US" dirty="0"/>
              <a:t>color mastering</a:t>
            </a:r>
          </a:p>
        </p:txBody>
      </p:sp>
      <p:sp>
        <p:nvSpPr>
          <p:cNvPr id="3" name="Content Placeholder 2">
            <a:extLst>
              <a:ext uri="{FF2B5EF4-FFF2-40B4-BE49-F238E27FC236}">
                <a16:creationId xmlns:a16="http://schemas.microsoft.com/office/drawing/2014/main" id="{AEA39B3B-16ED-0CB2-DBAC-B42660436E79}"/>
              </a:ext>
            </a:extLst>
          </p:cNvPr>
          <p:cNvSpPr>
            <a:spLocks noGrp="1"/>
          </p:cNvSpPr>
          <p:nvPr>
            <p:ph idx="1"/>
          </p:nvPr>
        </p:nvSpPr>
        <p:spPr/>
        <p:txBody>
          <a:bodyPr/>
          <a:lstStyle/>
          <a:p>
            <a:pPr marL="0" indent="0">
              <a:buNone/>
            </a:pPr>
            <a:r>
              <a:rPr lang="en-US" dirty="0">
                <a:solidFill>
                  <a:srgbClr val="FF0000"/>
                </a:solidFill>
              </a:rPr>
              <a:t>long wavelength</a:t>
            </a:r>
            <a:r>
              <a:rPr lang="en-US" dirty="0"/>
              <a:t>, </a:t>
            </a:r>
            <a:r>
              <a:rPr lang="en-US" dirty="0">
                <a:solidFill>
                  <a:srgbClr val="00B050"/>
                </a:solidFill>
              </a:rPr>
              <a:t>medium wavelength</a:t>
            </a:r>
            <a:r>
              <a:rPr lang="en-US" dirty="0"/>
              <a:t>, </a:t>
            </a:r>
            <a:r>
              <a:rPr lang="en-US" dirty="0">
                <a:solidFill>
                  <a:srgbClr val="0070C0"/>
                </a:solidFill>
              </a:rPr>
              <a:t>short wavelength</a:t>
            </a:r>
          </a:p>
          <a:p>
            <a:pPr marL="0" indent="0">
              <a:buNone/>
            </a:pPr>
            <a:endParaRPr lang="en-US" sz="1600" i="1" dirty="0">
              <a:solidFill>
                <a:srgbClr val="0070C0"/>
              </a:solidFill>
            </a:endParaRPr>
          </a:p>
          <a:p>
            <a:pPr marL="0" indent="0">
              <a:buNone/>
            </a:pPr>
            <a:r>
              <a:rPr lang="en-US" sz="1600" dirty="0"/>
              <a:t>if </a:t>
            </a:r>
            <a:r>
              <a:rPr lang="en-US" sz="1600" dirty="0" err="1"/>
              <a:t>i</a:t>
            </a:r>
            <a:r>
              <a:rPr lang="en-US" sz="1600" dirty="0"/>
              <a:t> could capture the key colors perceptually, </a:t>
            </a:r>
            <a:r>
              <a:rPr lang="en-US" sz="1600" dirty="0" err="1"/>
              <a:t>i</a:t>
            </a:r>
            <a:r>
              <a:rPr lang="en-US" sz="1600" dirty="0"/>
              <a:t> can manage the rest of the process</a:t>
            </a:r>
            <a:endParaRPr lang="en-US" sz="1600" i="1" dirty="0"/>
          </a:p>
        </p:txBody>
      </p:sp>
    </p:spTree>
    <p:extLst>
      <p:ext uri="{BB962C8B-B14F-4D97-AF65-F5344CB8AC3E}">
        <p14:creationId xmlns:p14="http://schemas.microsoft.com/office/powerpoint/2010/main" val="335121951"/>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31003E-51D5-E55F-CDD9-AEBBF743D739}"/>
              </a:ext>
            </a:extLst>
          </p:cNvPr>
          <p:cNvSpPr>
            <a:spLocks noGrp="1"/>
          </p:cNvSpPr>
          <p:nvPr>
            <p:ph type="title"/>
          </p:nvPr>
        </p:nvSpPr>
        <p:spPr/>
        <p:txBody>
          <a:bodyPr/>
          <a:lstStyle/>
          <a:p>
            <a:r>
              <a:rPr lang="en-US" dirty="0"/>
              <a:t>how do you pick colors?</a:t>
            </a:r>
          </a:p>
        </p:txBody>
      </p:sp>
      <p:sp>
        <p:nvSpPr>
          <p:cNvPr id="3" name="Content Placeholder 2">
            <a:extLst>
              <a:ext uri="{FF2B5EF4-FFF2-40B4-BE49-F238E27FC236}">
                <a16:creationId xmlns:a16="http://schemas.microsoft.com/office/drawing/2014/main" id="{5C36FB9E-BF3F-C148-250D-4BE70DD100A4}"/>
              </a:ext>
            </a:extLst>
          </p:cNvPr>
          <p:cNvSpPr>
            <a:spLocks noGrp="1"/>
          </p:cNvSpPr>
          <p:nvPr>
            <p:ph idx="1"/>
          </p:nvPr>
        </p:nvSpPr>
        <p:spPr/>
        <p:txBody>
          <a:bodyPr/>
          <a:lstStyle/>
          <a:p>
            <a:pPr marL="0" indent="0">
              <a:buNone/>
            </a:pPr>
            <a:r>
              <a:rPr lang="en-US" dirty="0"/>
              <a:t>google ‘QUANTIZATION’</a:t>
            </a:r>
          </a:p>
        </p:txBody>
      </p:sp>
    </p:spTree>
    <p:extLst>
      <p:ext uri="{BB962C8B-B14F-4D97-AF65-F5344CB8AC3E}">
        <p14:creationId xmlns:p14="http://schemas.microsoft.com/office/powerpoint/2010/main" val="2480911948"/>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42DFBBA-FA18-54C3-2667-D6B1E1008035}"/>
              </a:ext>
            </a:extLst>
          </p:cNvPr>
          <p:cNvPicPr>
            <a:picLocks noChangeAspect="1"/>
          </p:cNvPicPr>
          <p:nvPr/>
        </p:nvPicPr>
        <p:blipFill>
          <a:blip r:embed="rId2">
            <a:alphaModFix amt="4000"/>
            <a:extLst>
              <a:ext uri="{BEBA8EAE-BF5A-486C-A8C5-ECC9F3942E4B}">
                <a14:imgProps xmlns:a14="http://schemas.microsoft.com/office/drawing/2010/main">
                  <a14:imgLayer r:embed="rId3">
                    <a14:imgEffect>
                      <a14:colorTemperature colorTemp="3313"/>
                    </a14:imgEffect>
                    <a14:imgEffect>
                      <a14:saturation sat="94000"/>
                    </a14:imgEffect>
                  </a14:imgLayer>
                </a14:imgProps>
              </a:ext>
              <a:ext uri="{28A0092B-C50C-407E-A947-70E740481C1C}">
                <a14:useLocalDpi xmlns:a14="http://schemas.microsoft.com/office/drawing/2010/main" val="0"/>
              </a:ext>
            </a:extLst>
          </a:blip>
          <a:srcRect t="790" b="790"/>
          <a:stretch/>
        </p:blipFill>
        <p:spPr>
          <a:xfrm>
            <a:off x="10" y="641"/>
            <a:ext cx="12191980" cy="6856718"/>
          </a:xfrm>
          <a:prstGeom prst="rect">
            <a:avLst/>
          </a:prstGeom>
        </p:spPr>
      </p:pic>
      <p:sp>
        <p:nvSpPr>
          <p:cNvPr id="2" name="Title 1">
            <a:extLst>
              <a:ext uri="{FF2B5EF4-FFF2-40B4-BE49-F238E27FC236}">
                <a16:creationId xmlns:a16="http://schemas.microsoft.com/office/drawing/2014/main" id="{7463EC99-524C-A32D-03FE-FD6F25753947}"/>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95DD4162-8140-A84E-7D3E-3410D7656D52}"/>
              </a:ext>
            </a:extLst>
          </p:cNvPr>
          <p:cNvSpPr>
            <a:spLocks noGrp="1"/>
          </p:cNvSpPr>
          <p:nvPr>
            <p:ph idx="1"/>
          </p:nvPr>
        </p:nvSpPr>
        <p:spPr/>
        <p:txBody>
          <a:bodyPr/>
          <a:lstStyle/>
          <a:p>
            <a:r>
              <a:rPr lang="en-US" dirty="0"/>
              <a:t>motivation</a:t>
            </a:r>
          </a:p>
          <a:p>
            <a:r>
              <a:rPr lang="en-US" dirty="0"/>
              <a:t>movie</a:t>
            </a:r>
          </a:p>
          <a:p>
            <a:r>
              <a:rPr lang="en-US" dirty="0"/>
              <a:t>math</a:t>
            </a:r>
          </a:p>
          <a:p>
            <a:r>
              <a:rPr lang="en-US" dirty="0"/>
              <a:t>method</a:t>
            </a:r>
          </a:p>
          <a:p>
            <a:r>
              <a:rPr lang="en-US" dirty="0"/>
              <a:t>more</a:t>
            </a:r>
          </a:p>
          <a:p>
            <a:endParaRPr lang="en-US" dirty="0"/>
          </a:p>
        </p:txBody>
      </p:sp>
    </p:spTree>
    <p:extLst>
      <p:ext uri="{BB962C8B-B14F-4D97-AF65-F5344CB8AC3E}">
        <p14:creationId xmlns:p14="http://schemas.microsoft.com/office/powerpoint/2010/main" val="1541698285"/>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E8BC08-3839-8141-D576-C50AFAC8DF8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F540956-21BD-F7A6-162E-6C4365A4C94B}"/>
              </a:ext>
            </a:extLst>
          </p:cNvPr>
          <p:cNvSpPr>
            <a:spLocks noGrp="1"/>
          </p:cNvSpPr>
          <p:nvPr>
            <p:ph type="title"/>
          </p:nvPr>
        </p:nvSpPr>
        <p:spPr/>
        <p:txBody>
          <a:bodyPr/>
          <a:lstStyle/>
          <a:p>
            <a:r>
              <a:rPr lang="en-US" dirty="0"/>
              <a:t>how do you pick colors?</a:t>
            </a:r>
          </a:p>
        </p:txBody>
      </p:sp>
      <p:sp>
        <p:nvSpPr>
          <p:cNvPr id="3" name="Content Placeholder 2">
            <a:extLst>
              <a:ext uri="{FF2B5EF4-FFF2-40B4-BE49-F238E27FC236}">
                <a16:creationId xmlns:a16="http://schemas.microsoft.com/office/drawing/2014/main" id="{5B43A8A2-F312-58C6-9804-8CE65E4A1C6B}"/>
              </a:ext>
            </a:extLst>
          </p:cNvPr>
          <p:cNvSpPr>
            <a:spLocks noGrp="1"/>
          </p:cNvSpPr>
          <p:nvPr>
            <p:ph idx="1"/>
          </p:nvPr>
        </p:nvSpPr>
        <p:spPr/>
        <p:txBody>
          <a:bodyPr/>
          <a:lstStyle/>
          <a:p>
            <a:pPr marL="0" indent="0">
              <a:buNone/>
            </a:pPr>
            <a:r>
              <a:rPr lang="en-US" dirty="0" err="1"/>
              <a:t>i</a:t>
            </a:r>
            <a:r>
              <a:rPr lang="en-US" dirty="0"/>
              <a:t> used k-means++ to do it</a:t>
            </a:r>
          </a:p>
        </p:txBody>
      </p:sp>
    </p:spTree>
    <p:extLst>
      <p:ext uri="{BB962C8B-B14F-4D97-AF65-F5344CB8AC3E}">
        <p14:creationId xmlns:p14="http://schemas.microsoft.com/office/powerpoint/2010/main" val="2729639168"/>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85E444-7073-4891-91C7-02BAE3C70D7D}"/>
              </a:ext>
            </a:extLst>
          </p:cNvPr>
          <p:cNvSpPr>
            <a:spLocks noGrp="1"/>
          </p:cNvSpPr>
          <p:nvPr>
            <p:ph type="title"/>
          </p:nvPr>
        </p:nvSpPr>
        <p:spPr/>
        <p:txBody>
          <a:bodyPr/>
          <a:lstStyle/>
          <a:p>
            <a:r>
              <a:rPr lang="en-US" dirty="0"/>
              <a:t>.</a:t>
            </a:r>
          </a:p>
        </p:txBody>
      </p:sp>
      <p:sp>
        <p:nvSpPr>
          <p:cNvPr id="3" name="Content Placeholder 2">
            <a:extLst>
              <a:ext uri="{FF2B5EF4-FFF2-40B4-BE49-F238E27FC236}">
                <a16:creationId xmlns:a16="http://schemas.microsoft.com/office/drawing/2014/main" id="{A9EBAE3A-C63E-528E-6C26-8873AC919FBA}"/>
              </a:ext>
            </a:extLst>
          </p:cNvPr>
          <p:cNvSpPr>
            <a:spLocks noGrp="1"/>
          </p:cNvSpPr>
          <p:nvPr>
            <p:ph idx="1"/>
          </p:nvPr>
        </p:nvSpPr>
        <p:spPr/>
        <p:txBody>
          <a:bodyPr/>
          <a:lstStyle/>
          <a:p>
            <a:pPr marL="0" indent="0">
              <a:buNone/>
            </a:pPr>
            <a:r>
              <a:rPr lang="en-US" dirty="0"/>
              <a:t>let’s see how</a:t>
            </a:r>
          </a:p>
        </p:txBody>
      </p:sp>
      <p:sp>
        <p:nvSpPr>
          <p:cNvPr id="6" name="Content Placeholder 2">
            <a:extLst>
              <a:ext uri="{FF2B5EF4-FFF2-40B4-BE49-F238E27FC236}">
                <a16:creationId xmlns:a16="http://schemas.microsoft.com/office/drawing/2014/main" id="{3577DC3B-488F-E731-B668-629B850A0461}"/>
              </a:ext>
            </a:extLst>
          </p:cNvPr>
          <p:cNvSpPr txBox="1">
            <a:spLocks/>
          </p:cNvSpPr>
          <p:nvPr/>
        </p:nvSpPr>
        <p:spPr>
          <a:xfrm>
            <a:off x="838200" y="5493656"/>
            <a:ext cx="10515600" cy="614363"/>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None/>
            </a:pPr>
            <a:r>
              <a:rPr lang="en-US" sz="1200" dirty="0"/>
              <a:t>there really is no math to it... </a:t>
            </a:r>
          </a:p>
        </p:txBody>
      </p:sp>
    </p:spTree>
    <p:extLst>
      <p:ext uri="{BB962C8B-B14F-4D97-AF65-F5344CB8AC3E}">
        <p14:creationId xmlns:p14="http://schemas.microsoft.com/office/powerpoint/2010/main" val="3719869720"/>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641185-8FA8-159B-B6BD-956E51BEDC0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1BF4D73-27BF-8AA8-0318-1E2BCC8C013A}"/>
              </a:ext>
            </a:extLst>
          </p:cNvPr>
          <p:cNvSpPr>
            <a:spLocks noGrp="1"/>
          </p:cNvSpPr>
          <p:nvPr>
            <p:ph type="title"/>
          </p:nvPr>
        </p:nvSpPr>
        <p:spPr/>
        <p:txBody>
          <a:bodyPr/>
          <a:lstStyle/>
          <a:p>
            <a:r>
              <a:rPr lang="en-US" dirty="0"/>
              <a:t>math*</a:t>
            </a:r>
          </a:p>
        </p:txBody>
      </p:sp>
      <p:sp>
        <p:nvSpPr>
          <p:cNvPr id="3" name="Text Placeholder 2">
            <a:extLst>
              <a:ext uri="{FF2B5EF4-FFF2-40B4-BE49-F238E27FC236}">
                <a16:creationId xmlns:a16="http://schemas.microsoft.com/office/drawing/2014/main" id="{9C90F8A0-452B-49B6-949B-3935BFBE4416}"/>
              </a:ext>
            </a:extLst>
          </p:cNvPr>
          <p:cNvSpPr>
            <a:spLocks noGrp="1"/>
          </p:cNvSpPr>
          <p:nvPr>
            <p:ph type="body" idx="1"/>
          </p:nvPr>
        </p:nvSpPr>
        <p:spPr/>
        <p:txBody>
          <a:bodyPr/>
          <a:lstStyle/>
          <a:p>
            <a:r>
              <a:rPr lang="en-US" dirty="0"/>
              <a:t>how clustering works</a:t>
            </a:r>
          </a:p>
        </p:txBody>
      </p:sp>
    </p:spTree>
    <p:extLst>
      <p:ext uri="{BB962C8B-B14F-4D97-AF65-F5344CB8AC3E}">
        <p14:creationId xmlns:p14="http://schemas.microsoft.com/office/powerpoint/2010/main" val="3795143047"/>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D3CD8-7ECB-B86F-BF44-F4DCA4B2219B}"/>
              </a:ext>
            </a:extLst>
          </p:cNvPr>
          <p:cNvSpPr>
            <a:spLocks noGrp="1"/>
          </p:cNvSpPr>
          <p:nvPr>
            <p:ph type="title"/>
          </p:nvPr>
        </p:nvSpPr>
        <p:spPr/>
        <p:txBody>
          <a:bodyPr/>
          <a:lstStyle/>
          <a:p>
            <a:r>
              <a:rPr lang="en-US" dirty="0"/>
              <a:t>naïve explainer</a:t>
            </a:r>
          </a:p>
        </p:txBody>
      </p:sp>
      <p:sp>
        <p:nvSpPr>
          <p:cNvPr id="3" name="Content Placeholder 2">
            <a:extLst>
              <a:ext uri="{FF2B5EF4-FFF2-40B4-BE49-F238E27FC236}">
                <a16:creationId xmlns:a16="http://schemas.microsoft.com/office/drawing/2014/main" id="{5414789C-A109-7E13-3545-B53D048EB92B}"/>
              </a:ext>
            </a:extLst>
          </p:cNvPr>
          <p:cNvSpPr>
            <a:spLocks noGrp="1"/>
          </p:cNvSpPr>
          <p:nvPr>
            <p:ph idx="1"/>
          </p:nvPr>
        </p:nvSpPr>
        <p:spPr>
          <a:xfrm>
            <a:off x="838201" y="1364344"/>
            <a:ext cx="5257800" cy="4812619"/>
          </a:xfrm>
        </p:spPr>
        <p:txBody>
          <a:bodyPr>
            <a:normAutofit/>
          </a:bodyPr>
          <a:lstStyle/>
          <a:p>
            <a:pPr marL="0" indent="0">
              <a:buNone/>
            </a:pPr>
            <a:r>
              <a:rPr lang="en-US" dirty="0"/>
              <a:t>imagine you have a bunch of marbles of different colors, and you want to organize them into groups</a:t>
            </a:r>
          </a:p>
        </p:txBody>
      </p:sp>
      <p:pic>
        <p:nvPicPr>
          <p:cNvPr id="5" name="Picture 4" descr="A group of colorful marbles&#10;&#10;Description automatically generated">
            <a:extLst>
              <a:ext uri="{FF2B5EF4-FFF2-40B4-BE49-F238E27FC236}">
                <a16:creationId xmlns:a16="http://schemas.microsoft.com/office/drawing/2014/main" id="{D1EE4951-ACED-D44A-64ED-860657AAF05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41181" y="1364344"/>
            <a:ext cx="4812619" cy="4812619"/>
          </a:xfrm>
          <a:prstGeom prst="rect">
            <a:avLst/>
          </a:prstGeom>
        </p:spPr>
      </p:pic>
    </p:spTree>
    <p:extLst>
      <p:ext uri="{BB962C8B-B14F-4D97-AF65-F5344CB8AC3E}">
        <p14:creationId xmlns:p14="http://schemas.microsoft.com/office/powerpoint/2010/main" val="2478028405"/>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D3CD8-7ECB-B86F-BF44-F4DCA4B2219B}"/>
              </a:ext>
            </a:extLst>
          </p:cNvPr>
          <p:cNvSpPr>
            <a:spLocks noGrp="1"/>
          </p:cNvSpPr>
          <p:nvPr>
            <p:ph type="title"/>
          </p:nvPr>
        </p:nvSpPr>
        <p:spPr/>
        <p:txBody>
          <a:bodyPr/>
          <a:lstStyle/>
          <a:p>
            <a:r>
              <a:rPr lang="en-US" dirty="0"/>
              <a:t>naïve explainer</a:t>
            </a:r>
          </a:p>
        </p:txBody>
      </p:sp>
      <p:sp>
        <p:nvSpPr>
          <p:cNvPr id="3" name="Content Placeholder 2">
            <a:extLst>
              <a:ext uri="{FF2B5EF4-FFF2-40B4-BE49-F238E27FC236}">
                <a16:creationId xmlns:a16="http://schemas.microsoft.com/office/drawing/2014/main" id="{5414789C-A109-7E13-3545-B53D048EB92B}"/>
              </a:ext>
            </a:extLst>
          </p:cNvPr>
          <p:cNvSpPr>
            <a:spLocks noGrp="1"/>
          </p:cNvSpPr>
          <p:nvPr>
            <p:ph idx="1"/>
          </p:nvPr>
        </p:nvSpPr>
        <p:spPr>
          <a:xfrm>
            <a:off x="838200" y="1364344"/>
            <a:ext cx="5257800" cy="4812619"/>
          </a:xfrm>
        </p:spPr>
        <p:txBody>
          <a:bodyPr>
            <a:normAutofit/>
          </a:bodyPr>
          <a:lstStyle/>
          <a:p>
            <a:pPr marL="0" indent="0">
              <a:buNone/>
            </a:pPr>
            <a:r>
              <a:rPr lang="en-US" sz="2400" dirty="0"/>
              <a:t>the k-means method is like deciding to group the marbles </a:t>
            </a:r>
          </a:p>
          <a:p>
            <a:pPr marL="0" indent="0">
              <a:buNone/>
            </a:pPr>
            <a:r>
              <a:rPr lang="en-US" sz="2400" dirty="0"/>
              <a:t>based on how close they are to each other (in color)</a:t>
            </a:r>
          </a:p>
        </p:txBody>
      </p:sp>
      <p:pic>
        <p:nvPicPr>
          <p:cNvPr id="5" name="Picture 4" descr="A group of colorful marbles&#10;&#10;Description automatically generated">
            <a:extLst>
              <a:ext uri="{FF2B5EF4-FFF2-40B4-BE49-F238E27FC236}">
                <a16:creationId xmlns:a16="http://schemas.microsoft.com/office/drawing/2014/main" id="{EC547072-174A-DB84-4EC1-0AFF0AB2688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41180" y="1364343"/>
            <a:ext cx="4812619" cy="4812619"/>
          </a:xfrm>
          <a:prstGeom prst="rect">
            <a:avLst/>
          </a:prstGeom>
        </p:spPr>
      </p:pic>
    </p:spTree>
    <p:extLst>
      <p:ext uri="{BB962C8B-B14F-4D97-AF65-F5344CB8AC3E}">
        <p14:creationId xmlns:p14="http://schemas.microsoft.com/office/powerpoint/2010/main" val="714821643"/>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D3CD8-7ECB-B86F-BF44-F4DCA4B2219B}"/>
              </a:ext>
            </a:extLst>
          </p:cNvPr>
          <p:cNvSpPr>
            <a:spLocks noGrp="1"/>
          </p:cNvSpPr>
          <p:nvPr>
            <p:ph type="title"/>
          </p:nvPr>
        </p:nvSpPr>
        <p:spPr/>
        <p:txBody>
          <a:bodyPr/>
          <a:lstStyle/>
          <a:p>
            <a:r>
              <a:rPr lang="en-US" dirty="0"/>
              <a:t>naïve explainer</a:t>
            </a:r>
          </a:p>
        </p:txBody>
      </p:sp>
      <p:sp>
        <p:nvSpPr>
          <p:cNvPr id="3" name="Content Placeholder 2">
            <a:extLst>
              <a:ext uri="{FF2B5EF4-FFF2-40B4-BE49-F238E27FC236}">
                <a16:creationId xmlns:a16="http://schemas.microsoft.com/office/drawing/2014/main" id="{5414789C-A109-7E13-3545-B53D048EB92B}"/>
              </a:ext>
            </a:extLst>
          </p:cNvPr>
          <p:cNvSpPr>
            <a:spLocks noGrp="1"/>
          </p:cNvSpPr>
          <p:nvPr>
            <p:ph idx="1"/>
          </p:nvPr>
        </p:nvSpPr>
        <p:spPr>
          <a:xfrm>
            <a:off x="838200" y="1364344"/>
            <a:ext cx="5257800" cy="4812619"/>
          </a:xfrm>
        </p:spPr>
        <p:txBody>
          <a:bodyPr>
            <a:normAutofit/>
          </a:bodyPr>
          <a:lstStyle/>
          <a:p>
            <a:pPr marL="0" indent="0">
              <a:buNone/>
            </a:pPr>
            <a:r>
              <a:rPr lang="en-US" dirty="0"/>
              <a:t>the "k" in k-means is deciding how many groups you want </a:t>
            </a:r>
          </a:p>
        </p:txBody>
      </p:sp>
      <p:pic>
        <p:nvPicPr>
          <p:cNvPr id="5" name="Picture 4" descr="A group of colorful marbles&#10;&#10;Description automatically generated">
            <a:extLst>
              <a:ext uri="{FF2B5EF4-FFF2-40B4-BE49-F238E27FC236}">
                <a16:creationId xmlns:a16="http://schemas.microsoft.com/office/drawing/2014/main" id="{FA80C425-959D-A790-5B74-E80EC3180EA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96200" y="1364344"/>
            <a:ext cx="2286000" cy="2286000"/>
          </a:xfrm>
          <a:prstGeom prst="rect">
            <a:avLst/>
          </a:prstGeom>
        </p:spPr>
      </p:pic>
      <p:pic>
        <p:nvPicPr>
          <p:cNvPr id="9" name="Picture 8" descr="A group of colorful balls&#10;&#10;Description automatically generated">
            <a:extLst>
              <a:ext uri="{FF2B5EF4-FFF2-40B4-BE49-F238E27FC236}">
                <a16:creationId xmlns:a16="http://schemas.microsoft.com/office/drawing/2014/main" id="{09FDC8B9-4759-C3DB-099E-FF81E7FB0E8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64390" y="3890963"/>
            <a:ext cx="2286000" cy="2286000"/>
          </a:xfrm>
          <a:prstGeom prst="rect">
            <a:avLst/>
          </a:prstGeom>
        </p:spPr>
      </p:pic>
      <p:pic>
        <p:nvPicPr>
          <p:cNvPr id="7" name="Picture 6" descr="A box of colorful balls&#10;&#10;Description automatically generated">
            <a:extLst>
              <a:ext uri="{FF2B5EF4-FFF2-40B4-BE49-F238E27FC236}">
                <a16:creationId xmlns:a16="http://schemas.microsoft.com/office/drawing/2014/main" id="{643A2A50-0A11-F9C5-3C6E-09C2204DD54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87195" y="3890963"/>
            <a:ext cx="2286000" cy="2286000"/>
          </a:xfrm>
          <a:prstGeom prst="rect">
            <a:avLst/>
          </a:prstGeom>
        </p:spPr>
      </p:pic>
    </p:spTree>
    <p:extLst>
      <p:ext uri="{BB962C8B-B14F-4D97-AF65-F5344CB8AC3E}">
        <p14:creationId xmlns:p14="http://schemas.microsoft.com/office/powerpoint/2010/main" val="3764875262"/>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81EBD-7CF4-7921-D0DC-92AF97F459B9}"/>
              </a:ext>
            </a:extLst>
          </p:cNvPr>
          <p:cNvSpPr>
            <a:spLocks noGrp="1"/>
          </p:cNvSpPr>
          <p:nvPr>
            <p:ph type="title"/>
          </p:nvPr>
        </p:nvSpPr>
        <p:spPr/>
        <p:txBody>
          <a:bodyPr/>
          <a:lstStyle/>
          <a:p>
            <a:r>
              <a:rPr lang="en-US" dirty="0"/>
              <a:t>technically</a:t>
            </a:r>
          </a:p>
        </p:txBody>
      </p:sp>
      <p:sp>
        <p:nvSpPr>
          <p:cNvPr id="3" name="Content Placeholder 2">
            <a:extLst>
              <a:ext uri="{FF2B5EF4-FFF2-40B4-BE49-F238E27FC236}">
                <a16:creationId xmlns:a16="http://schemas.microsoft.com/office/drawing/2014/main" id="{792BA202-616B-A223-F5EE-F64520155D13}"/>
              </a:ext>
            </a:extLst>
          </p:cNvPr>
          <p:cNvSpPr>
            <a:spLocks noGrp="1"/>
          </p:cNvSpPr>
          <p:nvPr>
            <p:ph idx="1"/>
          </p:nvPr>
        </p:nvSpPr>
        <p:spPr/>
        <p:txBody>
          <a:bodyPr/>
          <a:lstStyle/>
          <a:p>
            <a:pPr marL="0" indent="0">
              <a:buNone/>
            </a:pPr>
            <a:r>
              <a:rPr lang="en-US" dirty="0"/>
              <a:t>K-Means is a clustering algorithm used in machine learning and data mining to partition n observations into k clusters in which each observation belongs to the cluster with the nearest mean. This results in a partitioning of the data space into Voronoi cells.</a:t>
            </a:r>
          </a:p>
        </p:txBody>
      </p:sp>
    </p:spTree>
    <p:extLst>
      <p:ext uri="{BB962C8B-B14F-4D97-AF65-F5344CB8AC3E}">
        <p14:creationId xmlns:p14="http://schemas.microsoft.com/office/powerpoint/2010/main" val="188427199"/>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F8A19B-52F5-A2FE-C19C-B438442B0BE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12BE44F-D3F4-F764-35B2-00BB4E5A6DDD}"/>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B2E3F88F-962D-D5AD-C3DD-7EDB2F792739}"/>
              </a:ext>
            </a:extLst>
          </p:cNvPr>
          <p:cNvSpPr>
            <a:spLocks noGrp="1"/>
          </p:cNvSpPr>
          <p:nvPr>
            <p:ph idx="1"/>
          </p:nvPr>
        </p:nvSpPr>
        <p:spPr/>
        <p:txBody>
          <a:bodyPr/>
          <a:lstStyle/>
          <a:p>
            <a:pPr marL="0" indent="0">
              <a:buNone/>
            </a:pPr>
            <a:r>
              <a:rPr lang="en-US" dirty="0">
                <a:solidFill>
                  <a:schemeClr val="bg1"/>
                </a:solidFill>
              </a:rPr>
              <a:t>Initialize</a:t>
            </a:r>
          </a:p>
          <a:p>
            <a:pPr marL="0" indent="0">
              <a:buNone/>
            </a:pPr>
            <a:r>
              <a:rPr lang="en-US" dirty="0">
                <a:solidFill>
                  <a:schemeClr val="bg1"/>
                </a:solidFill>
              </a:rPr>
              <a:t>Assign</a:t>
            </a:r>
          </a:p>
          <a:p>
            <a:pPr marL="0" indent="0">
              <a:buNone/>
            </a:pPr>
            <a:r>
              <a:rPr lang="en-US" dirty="0">
                <a:solidFill>
                  <a:schemeClr val="bg1"/>
                </a:solidFill>
              </a:rPr>
              <a:t>Update</a:t>
            </a:r>
          </a:p>
          <a:p>
            <a:pPr marL="0" indent="0">
              <a:buNone/>
            </a:pPr>
            <a:r>
              <a:rPr lang="en-US" dirty="0">
                <a:solidFill>
                  <a:schemeClr val="bg1"/>
                </a:solidFill>
              </a:rPr>
              <a:t>Repeat</a:t>
            </a:r>
          </a:p>
          <a:p>
            <a:pPr marL="0" indent="0">
              <a:buNone/>
            </a:pPr>
            <a:endParaRPr lang="en-US" dirty="0">
              <a:solidFill>
                <a:schemeClr val="bg1"/>
              </a:solidFill>
            </a:endParaRPr>
          </a:p>
        </p:txBody>
      </p:sp>
    </p:spTree>
    <p:extLst>
      <p:ext uri="{BB962C8B-B14F-4D97-AF65-F5344CB8AC3E}">
        <p14:creationId xmlns:p14="http://schemas.microsoft.com/office/powerpoint/2010/main" val="732534220"/>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F8A19B-52F5-A2FE-C19C-B438442B0BE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12BE44F-D3F4-F764-35B2-00BB4E5A6DDD}"/>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B2E3F88F-962D-D5AD-C3DD-7EDB2F792739}"/>
              </a:ext>
            </a:extLst>
          </p:cNvPr>
          <p:cNvSpPr>
            <a:spLocks noGrp="1"/>
          </p:cNvSpPr>
          <p:nvPr>
            <p:ph idx="1"/>
          </p:nvPr>
        </p:nvSpPr>
        <p:spPr>
          <a:xfrm>
            <a:off x="838200" y="1364344"/>
            <a:ext cx="5257800" cy="4812619"/>
          </a:xfrm>
        </p:spPr>
        <p:txBody>
          <a:bodyPr/>
          <a:lstStyle/>
          <a:p>
            <a:pPr marL="0" indent="0">
              <a:buNone/>
            </a:pPr>
            <a:r>
              <a:rPr lang="en-US" dirty="0">
                <a:solidFill>
                  <a:schemeClr val="bg1"/>
                </a:solidFill>
              </a:rPr>
              <a:t>Initialize</a:t>
            </a:r>
          </a:p>
          <a:p>
            <a:pPr marL="0" indent="0">
              <a:buNone/>
            </a:pPr>
            <a:r>
              <a:rPr lang="en-US" dirty="0"/>
              <a:t>Start by selecting k initial centroids, where k is a predefined number of clusters</a:t>
            </a:r>
          </a:p>
        </p:txBody>
      </p:sp>
      <p:sp>
        <p:nvSpPr>
          <p:cNvPr id="4" name="Content Placeholder 2">
            <a:extLst>
              <a:ext uri="{FF2B5EF4-FFF2-40B4-BE49-F238E27FC236}">
                <a16:creationId xmlns:a16="http://schemas.microsoft.com/office/drawing/2014/main" id="{C8736586-C7AF-94CC-9A46-2C7AD3961804}"/>
              </a:ext>
            </a:extLst>
          </p:cNvPr>
          <p:cNvSpPr txBox="1">
            <a:spLocks/>
          </p:cNvSpPr>
          <p:nvPr/>
        </p:nvSpPr>
        <p:spPr>
          <a:xfrm>
            <a:off x="6096000" y="1364344"/>
            <a:ext cx="5257800" cy="4812619"/>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sz="2400" dirty="0">
                <a:solidFill>
                  <a:schemeClr val="tx1">
                    <a:lumMod val="65000"/>
                    <a:lumOff val="35000"/>
                  </a:schemeClr>
                </a:solidFill>
              </a:rPr>
              <a:t>Initialize</a:t>
            </a:r>
          </a:p>
          <a:p>
            <a:pPr marL="0" indent="0" algn="r">
              <a:buFont typeface="Arial" panose="020B0604020202020204" pitchFamily="34" charset="0"/>
              <a:buNone/>
            </a:pPr>
            <a:r>
              <a:rPr lang="en-US" dirty="0">
                <a:solidFill>
                  <a:schemeClr val="tx1">
                    <a:lumMod val="65000"/>
                    <a:lumOff val="35000"/>
                  </a:schemeClr>
                </a:solidFill>
              </a:rPr>
              <a:t>Assign</a:t>
            </a:r>
          </a:p>
          <a:p>
            <a:pPr marL="0" indent="0" algn="r">
              <a:buFont typeface="Arial" panose="020B0604020202020204" pitchFamily="34" charset="0"/>
              <a:buNone/>
            </a:pPr>
            <a:r>
              <a:rPr lang="en-US" dirty="0">
                <a:solidFill>
                  <a:schemeClr val="tx1">
                    <a:lumMod val="65000"/>
                    <a:lumOff val="35000"/>
                  </a:schemeClr>
                </a:solidFill>
              </a:rPr>
              <a:t>Update</a:t>
            </a:r>
          </a:p>
          <a:p>
            <a:pPr marL="0" indent="0" algn="r">
              <a:buFont typeface="Arial" panose="020B0604020202020204" pitchFamily="34" charset="0"/>
              <a:buNone/>
            </a:pPr>
            <a:r>
              <a:rPr lang="en-US" dirty="0">
                <a:solidFill>
                  <a:schemeClr val="tx1">
                    <a:lumMod val="65000"/>
                    <a:lumOff val="35000"/>
                  </a:schemeClr>
                </a:solidFill>
              </a:rPr>
              <a:t>Repeat</a:t>
            </a:r>
          </a:p>
          <a:p>
            <a:pPr marL="0" indent="0" algn="r">
              <a:buFont typeface="Arial" panose="020B0604020202020204" pitchFamily="34" charset="0"/>
              <a:buNone/>
            </a:pPr>
            <a:endParaRPr lang="en-US" dirty="0">
              <a:solidFill>
                <a:schemeClr val="tx1">
                  <a:lumMod val="65000"/>
                  <a:lumOff val="35000"/>
                </a:schemeClr>
              </a:solidFill>
            </a:endParaRPr>
          </a:p>
        </p:txBody>
      </p:sp>
    </p:spTree>
    <p:extLst>
      <p:ext uri="{BB962C8B-B14F-4D97-AF65-F5344CB8AC3E}">
        <p14:creationId xmlns:p14="http://schemas.microsoft.com/office/powerpoint/2010/main" val="1222250649"/>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08567F-541F-433E-354A-C64478F20F9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0EA72B7-BA00-0916-A610-DA2E1CB84030}"/>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033AD245-3621-4A0F-FC90-627B82F1F02C}"/>
              </a:ext>
            </a:extLst>
          </p:cNvPr>
          <p:cNvSpPr>
            <a:spLocks noGrp="1"/>
          </p:cNvSpPr>
          <p:nvPr>
            <p:ph idx="1"/>
          </p:nvPr>
        </p:nvSpPr>
        <p:spPr>
          <a:xfrm>
            <a:off x="838200" y="1364344"/>
            <a:ext cx="5257800" cy="4812619"/>
          </a:xfrm>
        </p:spPr>
        <p:txBody>
          <a:bodyPr/>
          <a:lstStyle/>
          <a:p>
            <a:pPr marL="0" indent="0">
              <a:buNone/>
            </a:pPr>
            <a:r>
              <a:rPr lang="en-US" dirty="0">
                <a:solidFill>
                  <a:schemeClr val="bg1"/>
                </a:solidFill>
              </a:rPr>
              <a:t>Assign</a:t>
            </a:r>
          </a:p>
          <a:p>
            <a:pPr marL="0" indent="0">
              <a:buNone/>
            </a:pPr>
            <a:r>
              <a:rPr lang="en-US" dirty="0"/>
              <a:t>each data point to the closest centroid, creating clusters</a:t>
            </a:r>
          </a:p>
        </p:txBody>
      </p:sp>
      <p:sp>
        <p:nvSpPr>
          <p:cNvPr id="5" name="Content Placeholder 2">
            <a:extLst>
              <a:ext uri="{FF2B5EF4-FFF2-40B4-BE49-F238E27FC236}">
                <a16:creationId xmlns:a16="http://schemas.microsoft.com/office/drawing/2014/main" id="{11D8AE82-5FB5-57E1-9557-BFC1BDA53425}"/>
              </a:ext>
            </a:extLst>
          </p:cNvPr>
          <p:cNvSpPr txBox="1">
            <a:spLocks/>
          </p:cNvSpPr>
          <p:nvPr/>
        </p:nvSpPr>
        <p:spPr>
          <a:xfrm>
            <a:off x="6096000" y="1364344"/>
            <a:ext cx="5257800" cy="4812619"/>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dirty="0">
                <a:solidFill>
                  <a:schemeClr val="tx1">
                    <a:lumMod val="65000"/>
                    <a:lumOff val="35000"/>
                  </a:schemeClr>
                </a:solidFill>
              </a:rPr>
              <a:t>Initialize</a:t>
            </a:r>
          </a:p>
          <a:p>
            <a:pPr marL="0" indent="0" algn="r">
              <a:buFont typeface="Arial" panose="020B0604020202020204" pitchFamily="34" charset="0"/>
              <a:buNone/>
            </a:pPr>
            <a:r>
              <a:rPr lang="en-US" sz="2800" dirty="0">
                <a:solidFill>
                  <a:schemeClr val="tx1">
                    <a:lumMod val="65000"/>
                    <a:lumOff val="35000"/>
                  </a:schemeClr>
                </a:solidFill>
              </a:rPr>
              <a:t>Assign</a:t>
            </a:r>
            <a:endParaRPr lang="en-US" dirty="0">
              <a:solidFill>
                <a:schemeClr val="tx1">
                  <a:lumMod val="65000"/>
                  <a:lumOff val="35000"/>
                </a:schemeClr>
              </a:solidFill>
            </a:endParaRPr>
          </a:p>
          <a:p>
            <a:pPr marL="0" indent="0" algn="r">
              <a:buFont typeface="Arial" panose="020B0604020202020204" pitchFamily="34" charset="0"/>
              <a:buNone/>
            </a:pPr>
            <a:r>
              <a:rPr lang="en-US" dirty="0">
                <a:solidFill>
                  <a:schemeClr val="tx1">
                    <a:lumMod val="65000"/>
                    <a:lumOff val="35000"/>
                  </a:schemeClr>
                </a:solidFill>
              </a:rPr>
              <a:t>Update</a:t>
            </a:r>
          </a:p>
          <a:p>
            <a:pPr marL="0" indent="0" algn="r">
              <a:buFont typeface="Arial" panose="020B0604020202020204" pitchFamily="34" charset="0"/>
              <a:buNone/>
            </a:pPr>
            <a:r>
              <a:rPr lang="en-US" dirty="0">
                <a:solidFill>
                  <a:schemeClr val="tx1">
                    <a:lumMod val="65000"/>
                    <a:lumOff val="35000"/>
                  </a:schemeClr>
                </a:solidFill>
              </a:rPr>
              <a:t>Repeat</a:t>
            </a:r>
          </a:p>
          <a:p>
            <a:pPr marL="0" indent="0" algn="r">
              <a:buFont typeface="Arial" panose="020B0604020202020204" pitchFamily="34" charset="0"/>
              <a:buNone/>
            </a:pPr>
            <a:endParaRPr lang="en-US" dirty="0">
              <a:solidFill>
                <a:schemeClr val="tx1">
                  <a:lumMod val="65000"/>
                  <a:lumOff val="35000"/>
                </a:schemeClr>
              </a:solidFill>
            </a:endParaRPr>
          </a:p>
        </p:txBody>
      </p:sp>
    </p:spTree>
    <p:extLst>
      <p:ext uri="{BB962C8B-B14F-4D97-AF65-F5344CB8AC3E}">
        <p14:creationId xmlns:p14="http://schemas.microsoft.com/office/powerpoint/2010/main" val="1745821175"/>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35076A-7DEC-916A-4CFA-33B9E2FC2405}"/>
              </a:ext>
            </a:extLst>
          </p:cNvPr>
          <p:cNvSpPr>
            <a:spLocks noGrp="1"/>
          </p:cNvSpPr>
          <p:nvPr>
            <p:ph type="title"/>
          </p:nvPr>
        </p:nvSpPr>
        <p:spPr/>
        <p:txBody>
          <a:bodyPr/>
          <a:lstStyle/>
          <a:p>
            <a:r>
              <a:rPr lang="en-US" dirty="0"/>
              <a:t>motivation</a:t>
            </a:r>
          </a:p>
        </p:txBody>
      </p:sp>
      <p:sp>
        <p:nvSpPr>
          <p:cNvPr id="3" name="Text Placeholder 2">
            <a:extLst>
              <a:ext uri="{FF2B5EF4-FFF2-40B4-BE49-F238E27FC236}">
                <a16:creationId xmlns:a16="http://schemas.microsoft.com/office/drawing/2014/main" id="{D0CD714C-F629-D0DB-36D6-509EA6A70D16}"/>
              </a:ext>
            </a:extLst>
          </p:cNvPr>
          <p:cNvSpPr>
            <a:spLocks noGrp="1"/>
          </p:cNvSpPr>
          <p:nvPr>
            <p:ph type="body" idx="1"/>
          </p:nvPr>
        </p:nvSpPr>
        <p:spPr/>
        <p:txBody>
          <a:bodyPr/>
          <a:lstStyle/>
          <a:p>
            <a:r>
              <a:rPr lang="en-US" dirty="0"/>
              <a:t>what are we talking about again?</a:t>
            </a:r>
          </a:p>
        </p:txBody>
      </p:sp>
    </p:spTree>
    <p:extLst>
      <p:ext uri="{BB962C8B-B14F-4D97-AF65-F5344CB8AC3E}">
        <p14:creationId xmlns:p14="http://schemas.microsoft.com/office/powerpoint/2010/main" val="1897301928"/>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077F6D-A251-BEE4-56A6-59546542819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842E04B-459A-C47E-7784-BAB43574A851}"/>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34A5C3A4-2A74-70A4-37C2-A7779CA3C315}"/>
              </a:ext>
            </a:extLst>
          </p:cNvPr>
          <p:cNvSpPr>
            <a:spLocks noGrp="1"/>
          </p:cNvSpPr>
          <p:nvPr>
            <p:ph idx="1"/>
          </p:nvPr>
        </p:nvSpPr>
        <p:spPr>
          <a:xfrm>
            <a:off x="838200" y="1364344"/>
            <a:ext cx="5257800" cy="4812619"/>
          </a:xfrm>
        </p:spPr>
        <p:txBody>
          <a:bodyPr/>
          <a:lstStyle/>
          <a:p>
            <a:pPr marL="0" indent="0">
              <a:buNone/>
            </a:pPr>
            <a:r>
              <a:rPr lang="en-US" dirty="0">
                <a:solidFill>
                  <a:schemeClr val="bg1"/>
                </a:solidFill>
              </a:rPr>
              <a:t>Update</a:t>
            </a:r>
          </a:p>
          <a:p>
            <a:pPr marL="0" indent="0">
              <a:buNone/>
            </a:pPr>
            <a:r>
              <a:rPr lang="en-US" dirty="0"/>
              <a:t>Recalculate the centroids as the mean of all points in each cluster</a:t>
            </a:r>
          </a:p>
        </p:txBody>
      </p:sp>
      <p:sp>
        <p:nvSpPr>
          <p:cNvPr id="4" name="Content Placeholder 2">
            <a:extLst>
              <a:ext uri="{FF2B5EF4-FFF2-40B4-BE49-F238E27FC236}">
                <a16:creationId xmlns:a16="http://schemas.microsoft.com/office/drawing/2014/main" id="{1070DA53-AEE5-CD4F-418F-8CC289F64714}"/>
              </a:ext>
            </a:extLst>
          </p:cNvPr>
          <p:cNvSpPr txBox="1">
            <a:spLocks/>
          </p:cNvSpPr>
          <p:nvPr/>
        </p:nvSpPr>
        <p:spPr>
          <a:xfrm>
            <a:off x="6096000" y="1364344"/>
            <a:ext cx="5257800" cy="4812619"/>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dirty="0">
                <a:solidFill>
                  <a:schemeClr val="tx1">
                    <a:lumMod val="65000"/>
                    <a:lumOff val="35000"/>
                  </a:schemeClr>
                </a:solidFill>
              </a:rPr>
              <a:t>Initialize</a:t>
            </a:r>
          </a:p>
          <a:p>
            <a:pPr marL="0" indent="0" algn="r">
              <a:buFont typeface="Arial" panose="020B0604020202020204" pitchFamily="34" charset="0"/>
              <a:buNone/>
            </a:pPr>
            <a:r>
              <a:rPr lang="en-US" dirty="0">
                <a:solidFill>
                  <a:schemeClr val="tx1">
                    <a:lumMod val="65000"/>
                    <a:lumOff val="35000"/>
                  </a:schemeClr>
                </a:solidFill>
              </a:rPr>
              <a:t>Assign</a:t>
            </a:r>
          </a:p>
          <a:p>
            <a:pPr marL="0" indent="0" algn="r">
              <a:buFont typeface="Arial" panose="020B0604020202020204" pitchFamily="34" charset="0"/>
              <a:buNone/>
            </a:pPr>
            <a:r>
              <a:rPr lang="en-US" sz="2800" dirty="0">
                <a:solidFill>
                  <a:schemeClr val="tx1">
                    <a:lumMod val="65000"/>
                    <a:lumOff val="35000"/>
                  </a:schemeClr>
                </a:solidFill>
              </a:rPr>
              <a:t>Update</a:t>
            </a:r>
            <a:endParaRPr lang="en-US" dirty="0">
              <a:solidFill>
                <a:schemeClr val="tx1">
                  <a:lumMod val="65000"/>
                  <a:lumOff val="35000"/>
                </a:schemeClr>
              </a:solidFill>
            </a:endParaRPr>
          </a:p>
          <a:p>
            <a:pPr marL="0" indent="0" algn="r">
              <a:buFont typeface="Arial" panose="020B0604020202020204" pitchFamily="34" charset="0"/>
              <a:buNone/>
            </a:pPr>
            <a:r>
              <a:rPr lang="en-US" dirty="0">
                <a:solidFill>
                  <a:schemeClr val="tx1">
                    <a:lumMod val="65000"/>
                    <a:lumOff val="35000"/>
                  </a:schemeClr>
                </a:solidFill>
              </a:rPr>
              <a:t>Repeat</a:t>
            </a:r>
          </a:p>
          <a:p>
            <a:pPr marL="0" indent="0" algn="r">
              <a:buFont typeface="Arial" panose="020B0604020202020204" pitchFamily="34" charset="0"/>
              <a:buNone/>
            </a:pPr>
            <a:endParaRPr lang="en-US" dirty="0">
              <a:solidFill>
                <a:schemeClr val="tx1">
                  <a:lumMod val="65000"/>
                  <a:lumOff val="35000"/>
                </a:schemeClr>
              </a:solidFill>
            </a:endParaRPr>
          </a:p>
        </p:txBody>
      </p:sp>
    </p:spTree>
    <p:extLst>
      <p:ext uri="{BB962C8B-B14F-4D97-AF65-F5344CB8AC3E}">
        <p14:creationId xmlns:p14="http://schemas.microsoft.com/office/powerpoint/2010/main" val="412234077"/>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731891-1FE0-D432-E09A-D2B824A41FC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18C964-0A3E-76ED-6F86-4B3CB6B09FCB}"/>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2042C84E-03E3-AF19-525B-0A0F8CE35B1C}"/>
              </a:ext>
            </a:extLst>
          </p:cNvPr>
          <p:cNvSpPr>
            <a:spLocks noGrp="1"/>
          </p:cNvSpPr>
          <p:nvPr>
            <p:ph idx="1"/>
          </p:nvPr>
        </p:nvSpPr>
        <p:spPr>
          <a:xfrm>
            <a:off x="838200" y="1364344"/>
            <a:ext cx="5257800" cy="4812619"/>
          </a:xfrm>
        </p:spPr>
        <p:txBody>
          <a:bodyPr/>
          <a:lstStyle/>
          <a:p>
            <a:pPr marL="0" indent="0">
              <a:buNone/>
            </a:pPr>
            <a:r>
              <a:rPr lang="en-US" dirty="0">
                <a:solidFill>
                  <a:schemeClr val="bg1"/>
                </a:solidFill>
              </a:rPr>
              <a:t>Repeat</a:t>
            </a:r>
          </a:p>
          <a:p>
            <a:pPr marL="0" indent="0">
              <a:buNone/>
            </a:pPr>
            <a:r>
              <a:rPr lang="en-US" dirty="0"/>
              <a:t>the assignment and update steps until the centroids no longer change significantly, indicating convergence</a:t>
            </a:r>
          </a:p>
        </p:txBody>
      </p:sp>
      <p:sp>
        <p:nvSpPr>
          <p:cNvPr id="4" name="Content Placeholder 2">
            <a:extLst>
              <a:ext uri="{FF2B5EF4-FFF2-40B4-BE49-F238E27FC236}">
                <a16:creationId xmlns:a16="http://schemas.microsoft.com/office/drawing/2014/main" id="{F6077E64-ACD7-2F4B-BB8D-B0C5FD443778}"/>
              </a:ext>
            </a:extLst>
          </p:cNvPr>
          <p:cNvSpPr txBox="1">
            <a:spLocks/>
          </p:cNvSpPr>
          <p:nvPr/>
        </p:nvSpPr>
        <p:spPr>
          <a:xfrm>
            <a:off x="6096000" y="1364344"/>
            <a:ext cx="5257800" cy="4812619"/>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dirty="0">
                <a:solidFill>
                  <a:schemeClr val="tx1">
                    <a:lumMod val="65000"/>
                    <a:lumOff val="35000"/>
                  </a:schemeClr>
                </a:solidFill>
              </a:rPr>
              <a:t>Initialize</a:t>
            </a:r>
          </a:p>
          <a:p>
            <a:pPr marL="0" indent="0" algn="r">
              <a:buFont typeface="Arial" panose="020B0604020202020204" pitchFamily="34" charset="0"/>
              <a:buNone/>
            </a:pPr>
            <a:r>
              <a:rPr lang="en-US" dirty="0">
                <a:solidFill>
                  <a:schemeClr val="tx1">
                    <a:lumMod val="65000"/>
                    <a:lumOff val="35000"/>
                  </a:schemeClr>
                </a:solidFill>
              </a:rPr>
              <a:t>Assign</a:t>
            </a:r>
          </a:p>
          <a:p>
            <a:pPr marL="0" indent="0" algn="r">
              <a:buFont typeface="Arial" panose="020B0604020202020204" pitchFamily="34" charset="0"/>
              <a:buNone/>
            </a:pPr>
            <a:r>
              <a:rPr lang="en-US" dirty="0">
                <a:solidFill>
                  <a:schemeClr val="tx1">
                    <a:lumMod val="65000"/>
                    <a:lumOff val="35000"/>
                  </a:schemeClr>
                </a:solidFill>
              </a:rPr>
              <a:t>Update</a:t>
            </a:r>
          </a:p>
          <a:p>
            <a:pPr marL="0" indent="0" algn="r">
              <a:buFont typeface="Arial" panose="020B0604020202020204" pitchFamily="34" charset="0"/>
              <a:buNone/>
            </a:pPr>
            <a:r>
              <a:rPr lang="en-US" sz="2800" dirty="0">
                <a:solidFill>
                  <a:schemeClr val="tx1">
                    <a:lumMod val="65000"/>
                    <a:lumOff val="35000"/>
                  </a:schemeClr>
                </a:solidFill>
              </a:rPr>
              <a:t>Repeat</a:t>
            </a:r>
            <a:endParaRPr lang="en-US" dirty="0">
              <a:solidFill>
                <a:schemeClr val="tx1">
                  <a:lumMod val="65000"/>
                  <a:lumOff val="35000"/>
                </a:schemeClr>
              </a:solidFill>
            </a:endParaRPr>
          </a:p>
          <a:p>
            <a:pPr marL="0" indent="0" algn="r">
              <a:buFont typeface="Arial" panose="020B0604020202020204" pitchFamily="34" charset="0"/>
              <a:buNone/>
            </a:pPr>
            <a:endParaRPr lang="en-US" dirty="0">
              <a:solidFill>
                <a:schemeClr val="tx1">
                  <a:lumMod val="65000"/>
                  <a:lumOff val="35000"/>
                </a:schemeClr>
              </a:solidFill>
            </a:endParaRPr>
          </a:p>
        </p:txBody>
      </p:sp>
    </p:spTree>
    <p:extLst>
      <p:ext uri="{BB962C8B-B14F-4D97-AF65-F5344CB8AC3E}">
        <p14:creationId xmlns:p14="http://schemas.microsoft.com/office/powerpoint/2010/main" val="2360608208"/>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69CF39-8E37-2585-2971-F2EA23EB8A8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20A45B7-ECD8-DD1E-8F1D-89F7BE73BD31}"/>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9550F4C5-37C7-EA1D-68D3-2617C63A09FD}"/>
              </a:ext>
            </a:extLst>
          </p:cNvPr>
          <p:cNvSpPr>
            <a:spLocks noGrp="1"/>
          </p:cNvSpPr>
          <p:nvPr>
            <p:ph idx="1"/>
          </p:nvPr>
        </p:nvSpPr>
        <p:spPr/>
        <p:txBody>
          <a:bodyPr/>
          <a:lstStyle/>
          <a:p>
            <a:pPr marL="0" indent="0">
              <a:buNone/>
            </a:pPr>
            <a:r>
              <a:rPr lang="en-US" dirty="0">
                <a:solidFill>
                  <a:schemeClr val="bg1"/>
                </a:solidFill>
              </a:rPr>
              <a:t>Limit</a:t>
            </a:r>
          </a:p>
          <a:p>
            <a:pPr marL="0" indent="0">
              <a:buNone/>
            </a:pPr>
            <a:r>
              <a:rPr lang="en-US" dirty="0"/>
              <a:t>Often the centroids do not converge, but dance around the ideal convergence points, this is when we stop the algorithm by specifying the maximum number of iterations</a:t>
            </a:r>
          </a:p>
        </p:txBody>
      </p:sp>
    </p:spTree>
    <p:extLst>
      <p:ext uri="{BB962C8B-B14F-4D97-AF65-F5344CB8AC3E}">
        <p14:creationId xmlns:p14="http://schemas.microsoft.com/office/powerpoint/2010/main" val="1302532701"/>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CEE964-2AEC-C84C-64BA-246D4A7AA58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5FAAB37-2A68-62BE-CB2E-FE09E221BD02}"/>
              </a:ext>
            </a:extLst>
          </p:cNvPr>
          <p:cNvSpPr>
            <a:spLocks noGrp="1"/>
          </p:cNvSpPr>
          <p:nvPr>
            <p:ph type="title"/>
          </p:nvPr>
        </p:nvSpPr>
        <p:spPr/>
        <p:txBody>
          <a:bodyPr/>
          <a:lstStyle/>
          <a:p>
            <a:r>
              <a:rPr lang="en-US" dirty="0"/>
              <a:t>choosing K</a:t>
            </a:r>
          </a:p>
        </p:txBody>
      </p:sp>
      <p:sp>
        <p:nvSpPr>
          <p:cNvPr id="3" name="Content Placeholder 2">
            <a:extLst>
              <a:ext uri="{FF2B5EF4-FFF2-40B4-BE49-F238E27FC236}">
                <a16:creationId xmlns:a16="http://schemas.microsoft.com/office/drawing/2014/main" id="{C230AF34-CA9F-9B4A-678D-A11A7A36BD9C}"/>
              </a:ext>
            </a:extLst>
          </p:cNvPr>
          <p:cNvSpPr>
            <a:spLocks noGrp="1"/>
          </p:cNvSpPr>
          <p:nvPr>
            <p:ph idx="1"/>
          </p:nvPr>
        </p:nvSpPr>
        <p:spPr/>
        <p:txBody>
          <a:bodyPr/>
          <a:lstStyle/>
          <a:p>
            <a:pPr marL="0" indent="0">
              <a:buNone/>
            </a:pPr>
            <a:r>
              <a:rPr lang="en-US" dirty="0">
                <a:solidFill>
                  <a:schemeClr val="bg1"/>
                </a:solidFill>
              </a:rPr>
              <a:t>Elbow Method</a:t>
            </a:r>
          </a:p>
          <a:p>
            <a:pPr marL="0" indent="0">
              <a:buNone/>
            </a:pPr>
            <a:r>
              <a:rPr lang="en-US" dirty="0"/>
              <a:t>Plot the cost (e.g., within-cluster sum of squares) against different k values. The "elbow" point, where the rate of decrease sharply changes, can indicate a good k value.</a:t>
            </a:r>
          </a:p>
        </p:txBody>
      </p:sp>
    </p:spTree>
    <p:extLst>
      <p:ext uri="{BB962C8B-B14F-4D97-AF65-F5344CB8AC3E}">
        <p14:creationId xmlns:p14="http://schemas.microsoft.com/office/powerpoint/2010/main" val="1098244584"/>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1FF4B5-93AB-0FA4-7662-70C61DCE97A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995F16C-E7D5-5C16-D5F2-DA82E3CFD47B}"/>
              </a:ext>
            </a:extLst>
          </p:cNvPr>
          <p:cNvSpPr>
            <a:spLocks noGrp="1"/>
          </p:cNvSpPr>
          <p:nvPr>
            <p:ph type="title"/>
          </p:nvPr>
        </p:nvSpPr>
        <p:spPr/>
        <p:txBody>
          <a:bodyPr/>
          <a:lstStyle/>
          <a:p>
            <a:r>
              <a:rPr lang="en-US" dirty="0"/>
              <a:t>choosing K</a:t>
            </a:r>
          </a:p>
        </p:txBody>
      </p:sp>
      <p:sp>
        <p:nvSpPr>
          <p:cNvPr id="3" name="Content Placeholder 2">
            <a:extLst>
              <a:ext uri="{FF2B5EF4-FFF2-40B4-BE49-F238E27FC236}">
                <a16:creationId xmlns:a16="http://schemas.microsoft.com/office/drawing/2014/main" id="{ABA33395-4787-89F3-5F8C-CD263679672F}"/>
              </a:ext>
            </a:extLst>
          </p:cNvPr>
          <p:cNvSpPr>
            <a:spLocks noGrp="1"/>
          </p:cNvSpPr>
          <p:nvPr>
            <p:ph idx="1"/>
          </p:nvPr>
        </p:nvSpPr>
        <p:spPr/>
        <p:txBody>
          <a:bodyPr/>
          <a:lstStyle/>
          <a:p>
            <a:pPr marL="0" indent="0">
              <a:buNone/>
            </a:pPr>
            <a:r>
              <a:rPr lang="en-US" dirty="0">
                <a:solidFill>
                  <a:schemeClr val="bg1"/>
                </a:solidFill>
              </a:rPr>
              <a:t>Silhouette Score </a:t>
            </a:r>
          </a:p>
          <a:p>
            <a:pPr marL="0" indent="0">
              <a:buNone/>
            </a:pPr>
            <a:r>
              <a:rPr lang="en-US" dirty="0"/>
              <a:t>Measure how similar an object is to its own cluster compared to other clusters. A high silhouette score suggests the object is well matched to its own cluster and poorly matched to neighboring clusters. The k that maximizes the average silhouette score may be chosen.</a:t>
            </a:r>
          </a:p>
        </p:txBody>
      </p:sp>
    </p:spTree>
    <p:extLst>
      <p:ext uri="{BB962C8B-B14F-4D97-AF65-F5344CB8AC3E}">
        <p14:creationId xmlns:p14="http://schemas.microsoft.com/office/powerpoint/2010/main" val="604375355"/>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E7629D-94DB-791D-9E12-C048F55F988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1A0E997-BF69-E136-CD88-C1B97557DB44}"/>
              </a:ext>
            </a:extLst>
          </p:cNvPr>
          <p:cNvSpPr>
            <a:spLocks noGrp="1"/>
          </p:cNvSpPr>
          <p:nvPr>
            <p:ph type="title"/>
          </p:nvPr>
        </p:nvSpPr>
        <p:spPr/>
        <p:txBody>
          <a:bodyPr/>
          <a:lstStyle/>
          <a:p>
            <a:r>
              <a:rPr lang="en-US" dirty="0"/>
              <a:t>choosing K</a:t>
            </a:r>
          </a:p>
        </p:txBody>
      </p:sp>
      <p:sp>
        <p:nvSpPr>
          <p:cNvPr id="3" name="Content Placeholder 2">
            <a:extLst>
              <a:ext uri="{FF2B5EF4-FFF2-40B4-BE49-F238E27FC236}">
                <a16:creationId xmlns:a16="http://schemas.microsoft.com/office/drawing/2014/main" id="{574734EF-BE8D-07F3-5935-D54642A90955}"/>
              </a:ext>
            </a:extLst>
          </p:cNvPr>
          <p:cNvSpPr>
            <a:spLocks noGrp="1"/>
          </p:cNvSpPr>
          <p:nvPr>
            <p:ph idx="1"/>
          </p:nvPr>
        </p:nvSpPr>
        <p:spPr/>
        <p:txBody>
          <a:bodyPr/>
          <a:lstStyle/>
          <a:p>
            <a:pPr marL="0" indent="0">
              <a:buNone/>
            </a:pPr>
            <a:r>
              <a:rPr lang="en-US" dirty="0">
                <a:solidFill>
                  <a:schemeClr val="bg1"/>
                </a:solidFill>
              </a:rPr>
              <a:t>Gap Statistic </a:t>
            </a:r>
          </a:p>
          <a:p>
            <a:pPr marL="0" indent="0">
              <a:buNone/>
            </a:pPr>
            <a:r>
              <a:rPr lang="en-US" dirty="0"/>
              <a:t>Compares the total within intra-cluster variation for different values of k with their expected values under null reference distribution of the data. The k with the highest gap statistic suggests the optimal clustering.</a:t>
            </a:r>
          </a:p>
        </p:txBody>
      </p:sp>
    </p:spTree>
    <p:extLst>
      <p:ext uri="{BB962C8B-B14F-4D97-AF65-F5344CB8AC3E}">
        <p14:creationId xmlns:p14="http://schemas.microsoft.com/office/powerpoint/2010/main" val="3193258101"/>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AB6246-8BCD-D28B-CCCF-6E7C8257E3A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242364B-9D52-CC26-12EF-3313CA19D531}"/>
              </a:ext>
            </a:extLst>
          </p:cNvPr>
          <p:cNvSpPr>
            <a:spLocks noGrp="1"/>
          </p:cNvSpPr>
          <p:nvPr>
            <p:ph type="title"/>
          </p:nvPr>
        </p:nvSpPr>
        <p:spPr/>
        <p:txBody>
          <a:bodyPr/>
          <a:lstStyle/>
          <a:p>
            <a:r>
              <a:rPr lang="en-US" dirty="0"/>
              <a:t>how?</a:t>
            </a:r>
          </a:p>
        </p:txBody>
      </p:sp>
      <p:sp>
        <p:nvSpPr>
          <p:cNvPr id="3" name="Content Placeholder 2">
            <a:extLst>
              <a:ext uri="{FF2B5EF4-FFF2-40B4-BE49-F238E27FC236}">
                <a16:creationId xmlns:a16="http://schemas.microsoft.com/office/drawing/2014/main" id="{C6752CDF-FF49-ECB1-926E-F585C9E9FFF1}"/>
              </a:ext>
            </a:extLst>
          </p:cNvPr>
          <p:cNvSpPr>
            <a:spLocks noGrp="1"/>
          </p:cNvSpPr>
          <p:nvPr>
            <p:ph idx="1"/>
          </p:nvPr>
        </p:nvSpPr>
        <p:spPr/>
        <p:txBody>
          <a:bodyPr/>
          <a:lstStyle/>
          <a:p>
            <a:pPr marL="0" indent="0">
              <a:buNone/>
            </a:pPr>
            <a:r>
              <a:rPr lang="en-US" dirty="0"/>
              <a:t>let’s see this in action</a:t>
            </a:r>
          </a:p>
        </p:txBody>
      </p:sp>
    </p:spTree>
    <p:extLst>
      <p:ext uri="{BB962C8B-B14F-4D97-AF65-F5344CB8AC3E}">
        <p14:creationId xmlns:p14="http://schemas.microsoft.com/office/powerpoint/2010/main" val="4015260700"/>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51CE5E-4956-0468-AECB-D0028E88B53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DF6C9B7-0E57-441F-B7FE-E9F1999DC395}"/>
              </a:ext>
            </a:extLst>
          </p:cNvPr>
          <p:cNvSpPr>
            <a:spLocks noGrp="1"/>
          </p:cNvSpPr>
          <p:nvPr>
            <p:ph type="title"/>
          </p:nvPr>
        </p:nvSpPr>
        <p:spPr/>
        <p:txBody>
          <a:bodyPr/>
          <a:lstStyle/>
          <a:p>
            <a:r>
              <a:rPr lang="en-US" dirty="0"/>
              <a:t>me method you</a:t>
            </a:r>
          </a:p>
        </p:txBody>
      </p:sp>
      <p:sp>
        <p:nvSpPr>
          <p:cNvPr id="3" name="Text Placeholder 2">
            <a:extLst>
              <a:ext uri="{FF2B5EF4-FFF2-40B4-BE49-F238E27FC236}">
                <a16:creationId xmlns:a16="http://schemas.microsoft.com/office/drawing/2014/main" id="{37B6985A-FE8D-57B7-3FAB-D1C7573FFF0E}"/>
              </a:ext>
            </a:extLst>
          </p:cNvPr>
          <p:cNvSpPr>
            <a:spLocks noGrp="1"/>
          </p:cNvSpPr>
          <p:nvPr>
            <p:ph type="body" idx="1"/>
          </p:nvPr>
        </p:nvSpPr>
        <p:spPr/>
        <p:txBody>
          <a:bodyPr/>
          <a:lstStyle/>
          <a:p>
            <a:r>
              <a:rPr lang="en-US" dirty="0"/>
              <a:t>let’s look at some code</a:t>
            </a:r>
          </a:p>
        </p:txBody>
      </p:sp>
    </p:spTree>
    <p:extLst>
      <p:ext uri="{BB962C8B-B14F-4D97-AF65-F5344CB8AC3E}">
        <p14:creationId xmlns:p14="http://schemas.microsoft.com/office/powerpoint/2010/main" val="2977129223"/>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5614E5-165C-821B-C0A6-A2AB409918BD}"/>
              </a:ext>
            </a:extLst>
          </p:cNvPr>
          <p:cNvSpPr>
            <a:spLocks noGrp="1"/>
          </p:cNvSpPr>
          <p:nvPr>
            <p:ph type="title"/>
          </p:nvPr>
        </p:nvSpPr>
        <p:spPr/>
        <p:txBody>
          <a:bodyPr/>
          <a:lstStyle/>
          <a:p>
            <a:r>
              <a:rPr lang="en-US" dirty="0"/>
              <a:t>tech stack</a:t>
            </a:r>
          </a:p>
        </p:txBody>
      </p:sp>
      <p:sp>
        <p:nvSpPr>
          <p:cNvPr id="3" name="Content Placeholder 2">
            <a:extLst>
              <a:ext uri="{FF2B5EF4-FFF2-40B4-BE49-F238E27FC236}">
                <a16:creationId xmlns:a16="http://schemas.microsoft.com/office/drawing/2014/main" id="{3D8DE7BD-F828-146D-E4A4-1E9EF7571E43}"/>
              </a:ext>
            </a:extLst>
          </p:cNvPr>
          <p:cNvSpPr>
            <a:spLocks noGrp="1"/>
          </p:cNvSpPr>
          <p:nvPr>
            <p:ph idx="1"/>
          </p:nvPr>
        </p:nvSpPr>
        <p:spPr/>
        <p:txBody>
          <a:bodyPr/>
          <a:lstStyle/>
          <a:p>
            <a:pPr marL="0" indent="0">
              <a:buNone/>
            </a:pPr>
            <a:r>
              <a:rPr lang="en-US" dirty="0"/>
              <a:t>this is compute intensive</a:t>
            </a:r>
          </a:p>
          <a:p>
            <a:pPr marL="0" indent="0">
              <a:buNone/>
            </a:pPr>
            <a:r>
              <a:rPr lang="en-US" dirty="0"/>
              <a:t>so leverage vectorized, just-in-time approach</a:t>
            </a:r>
          </a:p>
        </p:txBody>
      </p:sp>
    </p:spTree>
    <p:extLst>
      <p:ext uri="{BB962C8B-B14F-4D97-AF65-F5344CB8AC3E}">
        <p14:creationId xmlns:p14="http://schemas.microsoft.com/office/powerpoint/2010/main" val="3714875486"/>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100FD4-8ECD-96E0-230D-86BF62139B5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2CC2BC2-1166-4A21-6123-375C6573256B}"/>
              </a:ext>
            </a:extLst>
          </p:cNvPr>
          <p:cNvSpPr>
            <a:spLocks noGrp="1"/>
          </p:cNvSpPr>
          <p:nvPr>
            <p:ph type="title"/>
          </p:nvPr>
        </p:nvSpPr>
        <p:spPr/>
        <p:txBody>
          <a:bodyPr/>
          <a:lstStyle/>
          <a:p>
            <a:r>
              <a:rPr lang="en-US" dirty="0"/>
              <a:t>tech stack</a:t>
            </a:r>
          </a:p>
        </p:txBody>
      </p:sp>
      <p:sp>
        <p:nvSpPr>
          <p:cNvPr id="3" name="Content Placeholder 2">
            <a:extLst>
              <a:ext uri="{FF2B5EF4-FFF2-40B4-BE49-F238E27FC236}">
                <a16:creationId xmlns:a16="http://schemas.microsoft.com/office/drawing/2014/main" id="{1EC9FBD8-DA59-B207-6E4A-39710803C923}"/>
              </a:ext>
            </a:extLst>
          </p:cNvPr>
          <p:cNvSpPr>
            <a:spLocks noGrp="1"/>
          </p:cNvSpPr>
          <p:nvPr>
            <p:ph idx="1"/>
          </p:nvPr>
        </p:nvSpPr>
        <p:spPr/>
        <p:txBody>
          <a:bodyPr/>
          <a:lstStyle/>
          <a:p>
            <a:pPr marL="0" indent="0">
              <a:buNone/>
            </a:pPr>
            <a:r>
              <a:rPr lang="en-US" dirty="0"/>
              <a:t>JAX parallelizes and optimizes the compute DAG over </a:t>
            </a:r>
            <a:r>
              <a:rPr lang="en-US" dirty="0" err="1"/>
              <a:t>numpy</a:t>
            </a:r>
            <a:endParaRPr lang="en-US" dirty="0"/>
          </a:p>
        </p:txBody>
      </p:sp>
    </p:spTree>
    <p:extLst>
      <p:ext uri="{BB962C8B-B14F-4D97-AF65-F5344CB8AC3E}">
        <p14:creationId xmlns:p14="http://schemas.microsoft.com/office/powerpoint/2010/main" val="3565581569"/>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F23724-CD79-EEE8-B1BD-BF17E33E64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4D3FE0F-A965-95C7-EBA5-B4E9A6B5BD6A}"/>
              </a:ext>
            </a:extLst>
          </p:cNvPr>
          <p:cNvSpPr>
            <a:spLocks noGrp="1"/>
          </p:cNvSpPr>
          <p:nvPr>
            <p:ph type="title"/>
          </p:nvPr>
        </p:nvSpPr>
        <p:spPr/>
        <p:txBody>
          <a:bodyPr/>
          <a:lstStyle/>
          <a:p>
            <a:r>
              <a:rPr lang="en-US" dirty="0"/>
              <a:t>quantization, clustering, k-means and friends</a:t>
            </a:r>
          </a:p>
        </p:txBody>
      </p:sp>
      <p:sp>
        <p:nvSpPr>
          <p:cNvPr id="3" name="Content Placeholder 2">
            <a:extLst>
              <a:ext uri="{FF2B5EF4-FFF2-40B4-BE49-F238E27FC236}">
                <a16:creationId xmlns:a16="http://schemas.microsoft.com/office/drawing/2014/main" id="{E63E60FF-F0A2-37E0-A542-AF26641A1F71}"/>
              </a:ext>
            </a:extLst>
          </p:cNvPr>
          <p:cNvSpPr>
            <a:spLocks noGrp="1"/>
          </p:cNvSpPr>
          <p:nvPr>
            <p:ph idx="1"/>
          </p:nvPr>
        </p:nvSpPr>
        <p:spPr/>
        <p:txBody>
          <a:bodyPr/>
          <a:lstStyle/>
          <a:p>
            <a:pPr marL="0" indent="0">
              <a:buNone/>
            </a:pPr>
            <a:r>
              <a:rPr lang="en-US" dirty="0"/>
              <a:t>Image Compression, Customer Segmentation, Document Clustering, Anomaly Detection, Feature Learning and Dimensionality Reduction, Medical Imaging, Genomics and Bioinformatics, Speech Recognition, Astronomical Data Analysis, Pattern Recognition and Classification, even enabling efficient training for LLMs</a:t>
            </a:r>
          </a:p>
        </p:txBody>
      </p:sp>
    </p:spTree>
    <p:extLst>
      <p:ext uri="{BB962C8B-B14F-4D97-AF65-F5344CB8AC3E}">
        <p14:creationId xmlns:p14="http://schemas.microsoft.com/office/powerpoint/2010/main" val="3081418781"/>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62D83-6305-3483-90CA-0E2C84D83F89}"/>
              </a:ext>
            </a:extLst>
          </p:cNvPr>
          <p:cNvSpPr>
            <a:spLocks noGrp="1"/>
          </p:cNvSpPr>
          <p:nvPr>
            <p:ph type="title"/>
          </p:nvPr>
        </p:nvSpPr>
        <p:spPr/>
        <p:txBody>
          <a:bodyPr/>
          <a:lstStyle/>
          <a:p>
            <a:r>
              <a:rPr lang="en-US" dirty="0"/>
              <a:t>code</a:t>
            </a:r>
          </a:p>
        </p:txBody>
      </p:sp>
      <p:sp>
        <p:nvSpPr>
          <p:cNvPr id="3" name="Content Placeholder 2">
            <a:extLst>
              <a:ext uri="{FF2B5EF4-FFF2-40B4-BE49-F238E27FC236}">
                <a16:creationId xmlns:a16="http://schemas.microsoft.com/office/drawing/2014/main" id="{0F4C849E-3530-9842-4695-AB179331373E}"/>
              </a:ext>
            </a:extLst>
          </p:cNvPr>
          <p:cNvSpPr>
            <a:spLocks noGrp="1"/>
          </p:cNvSpPr>
          <p:nvPr>
            <p:ph idx="1"/>
          </p:nvPr>
        </p:nvSpPr>
        <p:spPr/>
        <p:txBody>
          <a:bodyPr/>
          <a:lstStyle/>
          <a:p>
            <a:pPr marL="0" indent="0" algn="r">
              <a:buNone/>
            </a:pPr>
            <a:r>
              <a:rPr lang="en-US" i="1" dirty="0"/>
              <a:t>switch to code</a:t>
            </a:r>
          </a:p>
        </p:txBody>
      </p:sp>
    </p:spTree>
    <p:extLst>
      <p:ext uri="{BB962C8B-B14F-4D97-AF65-F5344CB8AC3E}">
        <p14:creationId xmlns:p14="http://schemas.microsoft.com/office/powerpoint/2010/main" val="3632781738"/>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982981-9D4B-494E-D864-AF0FC7D0965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462C7D5-3491-9597-ABC7-AFD4CC17FE4C}"/>
              </a:ext>
            </a:extLst>
          </p:cNvPr>
          <p:cNvSpPr>
            <a:spLocks noGrp="1"/>
          </p:cNvSpPr>
          <p:nvPr>
            <p:ph type="title"/>
          </p:nvPr>
        </p:nvSpPr>
        <p:spPr/>
        <p:txBody>
          <a:bodyPr/>
          <a:lstStyle/>
          <a:p>
            <a:r>
              <a:rPr lang="en-US" dirty="0"/>
              <a:t>YOU </a:t>
            </a:r>
            <a:r>
              <a:rPr lang="en-US" dirty="0">
                <a:solidFill>
                  <a:schemeClr val="bg1">
                    <a:lumMod val="95000"/>
                  </a:schemeClr>
                </a:solidFill>
              </a:rPr>
              <a:t>MORE</a:t>
            </a:r>
            <a:r>
              <a:rPr lang="en-US" dirty="0"/>
              <a:t> ME</a:t>
            </a:r>
          </a:p>
        </p:txBody>
      </p:sp>
      <p:sp>
        <p:nvSpPr>
          <p:cNvPr id="3" name="Text Placeholder 2">
            <a:extLst>
              <a:ext uri="{FF2B5EF4-FFF2-40B4-BE49-F238E27FC236}">
                <a16:creationId xmlns:a16="http://schemas.microsoft.com/office/drawing/2014/main" id="{F897D4D6-B60F-6EF5-97F4-327C2C9EED9D}"/>
              </a:ext>
            </a:extLst>
          </p:cNvPr>
          <p:cNvSpPr>
            <a:spLocks noGrp="1"/>
          </p:cNvSpPr>
          <p:nvPr>
            <p:ph type="body" idx="1"/>
          </p:nvPr>
        </p:nvSpPr>
        <p:spPr/>
        <p:txBody>
          <a:bodyPr/>
          <a:lstStyle/>
          <a:p>
            <a:r>
              <a:rPr lang="en-US" dirty="0"/>
              <a:t>JOIN THE DISCUSSION, GITHUB, MAKE THIS BETTER</a:t>
            </a:r>
          </a:p>
        </p:txBody>
      </p:sp>
    </p:spTree>
    <p:extLst>
      <p:ext uri="{BB962C8B-B14F-4D97-AF65-F5344CB8AC3E}">
        <p14:creationId xmlns:p14="http://schemas.microsoft.com/office/powerpoint/2010/main" val="1950545315"/>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411B3-21ED-0E73-7B54-778C975DE85D}"/>
              </a:ext>
            </a:extLst>
          </p:cNvPr>
          <p:cNvSpPr>
            <a:spLocks noGrp="1"/>
          </p:cNvSpPr>
          <p:nvPr>
            <p:ph type="title"/>
          </p:nvPr>
        </p:nvSpPr>
        <p:spPr/>
        <p:txBody>
          <a:bodyPr/>
          <a:lstStyle/>
          <a:p>
            <a:r>
              <a:rPr lang="en-US" dirty="0"/>
              <a:t>open-source</a:t>
            </a:r>
          </a:p>
        </p:txBody>
      </p:sp>
      <p:sp>
        <p:nvSpPr>
          <p:cNvPr id="3" name="Content Placeholder 2">
            <a:extLst>
              <a:ext uri="{FF2B5EF4-FFF2-40B4-BE49-F238E27FC236}">
                <a16:creationId xmlns:a16="http://schemas.microsoft.com/office/drawing/2014/main" id="{3E0501D7-EB42-DF6B-3AB9-1114EE5E9DA3}"/>
              </a:ext>
            </a:extLst>
          </p:cNvPr>
          <p:cNvSpPr>
            <a:spLocks noGrp="1"/>
          </p:cNvSpPr>
          <p:nvPr>
            <p:ph idx="1"/>
          </p:nvPr>
        </p:nvSpPr>
        <p:spPr/>
        <p:txBody>
          <a:bodyPr/>
          <a:lstStyle/>
          <a:p>
            <a:pPr marL="0" indent="0" algn="ctr">
              <a:buNone/>
            </a:pPr>
            <a:r>
              <a:rPr lang="en-US" dirty="0">
                <a:solidFill>
                  <a:schemeClr val="bg1"/>
                </a:solidFill>
              </a:rPr>
              <a:t>Eight Down </a:t>
            </a:r>
            <a:r>
              <a:rPr lang="en-US" dirty="0" err="1">
                <a:solidFill>
                  <a:schemeClr val="bg1"/>
                </a:solidFill>
              </a:rPr>
              <a:t>Toofaan</a:t>
            </a:r>
            <a:r>
              <a:rPr lang="en-US" dirty="0">
                <a:solidFill>
                  <a:schemeClr val="bg1"/>
                </a:solidFill>
              </a:rPr>
              <a:t> Mail </a:t>
            </a:r>
            <a:r>
              <a:rPr lang="en-US" dirty="0"/>
              <a:t>is now on YouTube </a:t>
            </a:r>
            <a:r>
              <a:rPr lang="en-US" dirty="0">
                <a:hlinkClick r:id="rId2"/>
              </a:rPr>
              <a:t>https://www.youtube.com/watch?v=VnHPtozfhRU</a:t>
            </a:r>
            <a:r>
              <a:rPr lang="en-US" dirty="0"/>
              <a:t> </a:t>
            </a:r>
          </a:p>
          <a:p>
            <a:pPr marL="0" indent="0" algn="ctr">
              <a:buNone/>
            </a:pPr>
            <a:endParaRPr lang="en-US" dirty="0"/>
          </a:p>
          <a:p>
            <a:pPr marL="0" indent="0" algn="ctr">
              <a:buNone/>
            </a:pPr>
            <a:r>
              <a:rPr lang="en-US" sz="1800" dirty="0"/>
              <a:t>this project on </a:t>
            </a:r>
            <a:r>
              <a:rPr lang="en-US" sz="1800" dirty="0" err="1"/>
              <a:t>github</a:t>
            </a:r>
            <a:r>
              <a:rPr lang="en-US" sz="1800" dirty="0"/>
              <a:t>: </a:t>
            </a:r>
            <a:r>
              <a:rPr lang="en-US" sz="1800" dirty="0">
                <a:hlinkClick r:id="rId3"/>
              </a:rPr>
              <a:t>https://github.com/shauryashaurya/kandinsky</a:t>
            </a:r>
            <a:endParaRPr lang="en-US" sz="1800" dirty="0"/>
          </a:p>
          <a:p>
            <a:pPr marL="0" indent="0" algn="ctr">
              <a:buNone/>
            </a:pPr>
            <a:r>
              <a:rPr lang="en-US" dirty="0"/>
              <a:t>join me</a:t>
            </a:r>
          </a:p>
        </p:txBody>
      </p:sp>
    </p:spTree>
    <p:extLst>
      <p:ext uri="{BB962C8B-B14F-4D97-AF65-F5344CB8AC3E}">
        <p14:creationId xmlns:p14="http://schemas.microsoft.com/office/powerpoint/2010/main" val="3432044083"/>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6AED31-4EB9-51A2-2331-EBA2883E8389}"/>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E0DA4690-6B60-413A-222E-6434DAAA7FF5}"/>
              </a:ext>
            </a:extLst>
          </p:cNvPr>
          <p:cNvPicPr>
            <a:picLocks noChangeAspect="1"/>
          </p:cNvPicPr>
          <p:nvPr/>
        </p:nvPicPr>
        <p:blipFill>
          <a:blip r:embed="rId2">
            <a:alphaModFix amt="50000"/>
            <a:extLst>
              <a:ext uri="{BEBA8EAE-BF5A-486C-A8C5-ECC9F3942E4B}">
                <a14:imgProps xmlns:a14="http://schemas.microsoft.com/office/drawing/2010/main">
                  <a14:imgLayer r:embed="rId3">
                    <a14:imgEffect>
                      <a14:colorTemperature colorTemp="8386"/>
                    </a14:imgEffect>
                  </a14:imgLayer>
                </a14:imgProps>
              </a:ext>
              <a:ext uri="{28A0092B-C50C-407E-A947-70E740481C1C}">
                <a14:useLocalDpi xmlns:a14="http://schemas.microsoft.com/office/drawing/2010/main" val="0"/>
              </a:ext>
            </a:extLst>
          </a:blip>
          <a:srcRect t="790" b="790"/>
          <a:stretch/>
        </p:blipFill>
        <p:spPr>
          <a:xfrm>
            <a:off x="20" y="641"/>
            <a:ext cx="12191980" cy="6856718"/>
          </a:xfrm>
          <a:prstGeom prst="rect">
            <a:avLst/>
          </a:prstGeom>
        </p:spPr>
      </p:pic>
      <p:sp>
        <p:nvSpPr>
          <p:cNvPr id="3" name="Sun 2">
            <a:extLst>
              <a:ext uri="{FF2B5EF4-FFF2-40B4-BE49-F238E27FC236}">
                <a16:creationId xmlns:a16="http://schemas.microsoft.com/office/drawing/2014/main" id="{A6E5F838-4F8E-FA38-2BCD-8D50652D7EA8}"/>
              </a:ext>
            </a:extLst>
          </p:cNvPr>
          <p:cNvSpPr/>
          <p:nvPr/>
        </p:nvSpPr>
        <p:spPr>
          <a:xfrm>
            <a:off x="5295900" y="2724150"/>
            <a:ext cx="1600200" cy="1600200"/>
          </a:xfrm>
          <a:prstGeom prst="sun">
            <a:avLst/>
          </a:prstGeom>
          <a:noFill/>
          <a:ln w="3175">
            <a:solidFill>
              <a:srgbClr val="FFFF00">
                <a:alpha val="69804"/>
              </a:srgb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36894438"/>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42DFBBA-FA18-54C3-2667-D6B1E1008035}"/>
              </a:ext>
            </a:extLst>
          </p:cNvPr>
          <p:cNvPicPr>
            <a:picLocks noChangeAspect="1"/>
          </p:cNvPicPr>
          <p:nvPr/>
        </p:nvPicPr>
        <p:blipFill>
          <a:blip r:embed="rId2">
            <a:alphaModFix amt="4000"/>
            <a:extLst>
              <a:ext uri="{BEBA8EAE-BF5A-486C-A8C5-ECC9F3942E4B}">
                <a14:imgProps xmlns:a14="http://schemas.microsoft.com/office/drawing/2010/main">
                  <a14:imgLayer r:embed="rId3">
                    <a14:imgEffect>
                      <a14:colorTemperature colorTemp="3313"/>
                    </a14:imgEffect>
                    <a14:imgEffect>
                      <a14:saturation sat="94000"/>
                    </a14:imgEffect>
                  </a14:imgLayer>
                </a14:imgProps>
              </a:ext>
              <a:ext uri="{28A0092B-C50C-407E-A947-70E740481C1C}">
                <a14:useLocalDpi xmlns:a14="http://schemas.microsoft.com/office/drawing/2010/main" val="0"/>
              </a:ext>
            </a:extLst>
          </a:blip>
          <a:srcRect t="790" b="790"/>
          <a:stretch/>
        </p:blipFill>
        <p:spPr>
          <a:xfrm>
            <a:off x="10" y="641"/>
            <a:ext cx="12191980" cy="6856718"/>
          </a:xfrm>
          <a:prstGeom prst="rect">
            <a:avLst/>
          </a:prstGeom>
        </p:spPr>
      </p:pic>
      <p:sp>
        <p:nvSpPr>
          <p:cNvPr id="2" name="Title 1">
            <a:extLst>
              <a:ext uri="{FF2B5EF4-FFF2-40B4-BE49-F238E27FC236}">
                <a16:creationId xmlns:a16="http://schemas.microsoft.com/office/drawing/2014/main" id="{7463EC99-524C-A32D-03FE-FD6F25753947}"/>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95DD4162-8140-A84E-7D3E-3410D7656D52}"/>
              </a:ext>
            </a:extLst>
          </p:cNvPr>
          <p:cNvSpPr>
            <a:spLocks noGrp="1"/>
          </p:cNvSpPr>
          <p:nvPr>
            <p:ph idx="1"/>
          </p:nvPr>
        </p:nvSpPr>
        <p:spPr/>
        <p:txBody>
          <a:bodyPr/>
          <a:lstStyle/>
          <a:p>
            <a:r>
              <a:rPr lang="en-US" dirty="0"/>
              <a:t>motivation</a:t>
            </a:r>
          </a:p>
          <a:p>
            <a:r>
              <a:rPr lang="en-US" dirty="0"/>
              <a:t>movie</a:t>
            </a:r>
          </a:p>
          <a:p>
            <a:r>
              <a:rPr lang="en-US" dirty="0"/>
              <a:t>math</a:t>
            </a:r>
          </a:p>
          <a:p>
            <a:r>
              <a:rPr lang="en-US" dirty="0"/>
              <a:t>method</a:t>
            </a:r>
          </a:p>
          <a:p>
            <a:r>
              <a:rPr lang="en-US" dirty="0"/>
              <a:t>more</a:t>
            </a:r>
          </a:p>
          <a:p>
            <a:endParaRPr lang="en-US" dirty="0"/>
          </a:p>
        </p:txBody>
      </p:sp>
    </p:spTree>
    <p:extLst>
      <p:ext uri="{BB962C8B-B14F-4D97-AF65-F5344CB8AC3E}">
        <p14:creationId xmlns:p14="http://schemas.microsoft.com/office/powerpoint/2010/main" val="64205481"/>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7166A5-3C4F-0BEC-A68D-5113821D0A0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D609196-99C0-997F-E7FC-CD20F794D8D0}"/>
              </a:ext>
            </a:extLst>
          </p:cNvPr>
          <p:cNvSpPr>
            <a:spLocks noGrp="1"/>
          </p:cNvSpPr>
          <p:nvPr>
            <p:ph type="title"/>
          </p:nvPr>
        </p:nvSpPr>
        <p:spPr/>
        <p:txBody>
          <a:bodyPr/>
          <a:lstStyle/>
          <a:p>
            <a:r>
              <a:rPr lang="en-US" dirty="0"/>
              <a:t>movie</a:t>
            </a:r>
          </a:p>
        </p:txBody>
      </p:sp>
      <p:sp>
        <p:nvSpPr>
          <p:cNvPr id="3" name="Text Placeholder 2">
            <a:extLst>
              <a:ext uri="{FF2B5EF4-FFF2-40B4-BE49-F238E27FC236}">
                <a16:creationId xmlns:a16="http://schemas.microsoft.com/office/drawing/2014/main" id="{1DDF262D-2F24-32E2-638D-B80E1BD2E4F0}"/>
              </a:ext>
            </a:extLst>
          </p:cNvPr>
          <p:cNvSpPr>
            <a:spLocks noGrp="1"/>
          </p:cNvSpPr>
          <p:nvPr>
            <p:ph type="body" idx="1"/>
          </p:nvPr>
        </p:nvSpPr>
        <p:spPr/>
        <p:txBody>
          <a:bodyPr/>
          <a:lstStyle/>
          <a:p>
            <a:r>
              <a:rPr lang="en-US" dirty="0"/>
              <a:t>cinematography: a rather unusual use case for k-means</a:t>
            </a:r>
          </a:p>
        </p:txBody>
      </p:sp>
    </p:spTree>
    <p:extLst>
      <p:ext uri="{BB962C8B-B14F-4D97-AF65-F5344CB8AC3E}">
        <p14:creationId xmlns:p14="http://schemas.microsoft.com/office/powerpoint/2010/main" val="3965478516"/>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E9B7E3-EC98-BEAF-3A71-57EF1ACDAA8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81CA1E0-2E49-0641-3593-911EBDAAD050}"/>
              </a:ext>
            </a:extLst>
          </p:cNvPr>
          <p:cNvSpPr>
            <a:spLocks noGrp="1"/>
          </p:cNvSpPr>
          <p:nvPr>
            <p:ph type="title"/>
          </p:nvPr>
        </p:nvSpPr>
        <p:spPr/>
        <p:txBody>
          <a:bodyPr/>
          <a:lstStyle/>
          <a:p>
            <a:r>
              <a:rPr lang="en-US" dirty="0" err="1"/>
              <a:t>i</a:t>
            </a:r>
            <a:r>
              <a:rPr lang="en-US" dirty="0"/>
              <a:t> got to do this</a:t>
            </a:r>
          </a:p>
        </p:txBody>
      </p:sp>
      <p:sp>
        <p:nvSpPr>
          <p:cNvPr id="6" name="Content Placeholder 2">
            <a:extLst>
              <a:ext uri="{FF2B5EF4-FFF2-40B4-BE49-F238E27FC236}">
                <a16:creationId xmlns:a16="http://schemas.microsoft.com/office/drawing/2014/main" id="{4C335C1F-3A8F-149F-FA4D-FBCBFCE4FEC6}"/>
              </a:ext>
            </a:extLst>
          </p:cNvPr>
          <p:cNvSpPr txBox="1">
            <a:spLocks/>
          </p:cNvSpPr>
          <p:nvPr/>
        </p:nvSpPr>
        <p:spPr>
          <a:xfrm>
            <a:off x="838200" y="1364344"/>
            <a:ext cx="5257800" cy="4989762"/>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cinematography</a:t>
            </a:r>
          </a:p>
          <a:p>
            <a:pPr marL="0" indent="0">
              <a:buFont typeface="Arial" panose="020B0604020202020204" pitchFamily="34" charset="0"/>
              <a:buNone/>
            </a:pPr>
            <a:r>
              <a:rPr lang="en-US" dirty="0"/>
              <a:t>on </a:t>
            </a:r>
          </a:p>
          <a:p>
            <a:pPr marL="0" indent="0">
              <a:buFont typeface="Arial" panose="020B0604020202020204" pitchFamily="34" charset="0"/>
              <a:buNone/>
            </a:pPr>
            <a:r>
              <a:rPr lang="en-US" dirty="0"/>
              <a:t>a </a:t>
            </a:r>
          </a:p>
          <a:p>
            <a:pPr marL="0" indent="0">
              <a:buFont typeface="Arial" panose="020B0604020202020204" pitchFamily="34" charset="0"/>
              <a:buNone/>
            </a:pPr>
            <a:r>
              <a:rPr lang="en-US" dirty="0"/>
              <a:t>budget</a:t>
            </a:r>
          </a:p>
          <a:p>
            <a:pPr marL="0" indent="0">
              <a:buFont typeface="Arial" panose="020B0604020202020204" pitchFamily="34" charset="0"/>
              <a:buNone/>
            </a:pPr>
            <a:r>
              <a:rPr lang="en-US" dirty="0"/>
              <a:t>powered</a:t>
            </a:r>
          </a:p>
          <a:p>
            <a:pPr marL="0" indent="0">
              <a:buFont typeface="Arial" panose="020B0604020202020204" pitchFamily="34" charset="0"/>
              <a:buNone/>
            </a:pPr>
            <a:r>
              <a:rPr lang="en-US" dirty="0"/>
              <a:t>by</a:t>
            </a:r>
          </a:p>
          <a:p>
            <a:pPr marL="0" indent="0">
              <a:buFont typeface="Arial" panose="020B0604020202020204" pitchFamily="34" charset="0"/>
              <a:buNone/>
            </a:pPr>
            <a:r>
              <a:rPr lang="en-US" dirty="0"/>
              <a:t>python</a:t>
            </a:r>
          </a:p>
        </p:txBody>
      </p:sp>
      <p:pic>
        <p:nvPicPr>
          <p:cNvPr id="8" name="Content Placeholder 7" descr="A person in a red dress&#10;&#10;Description automatically generated">
            <a:extLst>
              <a:ext uri="{FF2B5EF4-FFF2-40B4-BE49-F238E27FC236}">
                <a16:creationId xmlns:a16="http://schemas.microsoft.com/office/drawing/2014/main" id="{E28F3FE8-795E-F2E5-DED3-B803AF9E300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096000" y="-794"/>
            <a:ext cx="5487670" cy="6859588"/>
          </a:xfrm>
        </p:spPr>
      </p:pic>
    </p:spTree>
    <p:extLst>
      <p:ext uri="{BB962C8B-B14F-4D97-AF65-F5344CB8AC3E}">
        <p14:creationId xmlns:p14="http://schemas.microsoft.com/office/powerpoint/2010/main" val="666854348"/>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A1794A-A066-5983-9616-14495B5F123B}"/>
              </a:ext>
            </a:extLst>
          </p:cNvPr>
          <p:cNvSpPr>
            <a:spLocks noGrp="1"/>
          </p:cNvSpPr>
          <p:nvPr>
            <p:ph type="title"/>
          </p:nvPr>
        </p:nvSpPr>
        <p:spPr/>
        <p:txBody>
          <a:bodyPr/>
          <a:lstStyle/>
          <a:p>
            <a:r>
              <a:rPr lang="en-US" dirty="0"/>
              <a:t>first principles</a:t>
            </a:r>
          </a:p>
        </p:txBody>
      </p:sp>
      <p:sp>
        <p:nvSpPr>
          <p:cNvPr id="3" name="Content Placeholder 2">
            <a:extLst>
              <a:ext uri="{FF2B5EF4-FFF2-40B4-BE49-F238E27FC236}">
                <a16:creationId xmlns:a16="http://schemas.microsoft.com/office/drawing/2014/main" id="{48C0AC86-63A4-2ED3-401B-847BF64A1730}"/>
              </a:ext>
            </a:extLst>
          </p:cNvPr>
          <p:cNvSpPr>
            <a:spLocks noGrp="1"/>
          </p:cNvSpPr>
          <p:nvPr>
            <p:ph idx="1"/>
          </p:nvPr>
        </p:nvSpPr>
        <p:spPr/>
        <p:txBody>
          <a:bodyPr/>
          <a:lstStyle/>
          <a:p>
            <a:pPr marL="0" indent="0">
              <a:buNone/>
            </a:pPr>
            <a:r>
              <a:rPr lang="en-US" dirty="0"/>
              <a:t>the best cinematography has exceptional control on color</a:t>
            </a:r>
          </a:p>
        </p:txBody>
      </p:sp>
    </p:spTree>
    <p:extLst>
      <p:ext uri="{BB962C8B-B14F-4D97-AF65-F5344CB8AC3E}">
        <p14:creationId xmlns:p14="http://schemas.microsoft.com/office/powerpoint/2010/main" val="923003997"/>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1110</TotalTime>
  <Words>1010</Words>
  <Application>Microsoft Office PowerPoint</Application>
  <PresentationFormat>Widescreen</PresentationFormat>
  <Paragraphs>163</Paragraphs>
  <Slides>53</Slides>
  <Notes>3</Notes>
  <HiddenSlides>9</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53</vt:i4>
      </vt:variant>
    </vt:vector>
  </HeadingPairs>
  <TitlesOfParts>
    <vt:vector size="59" baseType="lpstr">
      <vt:lpstr>Inter Extra Light</vt:lpstr>
      <vt:lpstr>Calibri</vt:lpstr>
      <vt:lpstr>Garamond</vt:lpstr>
      <vt:lpstr>Arial Nova Light</vt:lpstr>
      <vt:lpstr>Arial</vt:lpstr>
      <vt:lpstr>Office Theme</vt:lpstr>
      <vt:lpstr>PowerPoint Presentation</vt:lpstr>
      <vt:lpstr>K-MEANS &amp; FRIENDS</vt:lpstr>
      <vt:lpstr>Outline</vt:lpstr>
      <vt:lpstr>motivation</vt:lpstr>
      <vt:lpstr>quantization, clustering, k-means and friends</vt:lpstr>
      <vt:lpstr>Outline</vt:lpstr>
      <vt:lpstr>movie</vt:lpstr>
      <vt:lpstr>i got to do this</vt:lpstr>
      <vt:lpstr>first principles</vt:lpstr>
      <vt:lpstr>first principles</vt:lpstr>
      <vt:lpstr>first principles - colors</vt:lpstr>
      <vt:lpstr>first principles - colors</vt:lpstr>
      <vt:lpstr>first principles - colors</vt:lpstr>
      <vt:lpstr>first principles - colors</vt:lpstr>
      <vt:lpstr>pre-production</vt:lpstr>
      <vt:lpstr>pre-production</vt:lpstr>
      <vt:lpstr>pre-production</vt:lpstr>
      <vt:lpstr>pre-production</vt:lpstr>
      <vt:lpstr>pre-production</vt:lpstr>
      <vt:lpstr>pre-production</vt:lpstr>
      <vt:lpstr>key insight</vt:lpstr>
      <vt:lpstr>key insight</vt:lpstr>
      <vt:lpstr>key insight</vt:lpstr>
      <vt:lpstr>CIE XYZ 1931</vt:lpstr>
      <vt:lpstr>CIE Lab*</vt:lpstr>
      <vt:lpstr>ACES, ARRI, SONY, sRGB, Rec.709, Rec.2020, etc. etc.</vt:lpstr>
      <vt:lpstr>color mastering</vt:lpstr>
      <vt:lpstr>color mastering</vt:lpstr>
      <vt:lpstr>how do you pick colors?</vt:lpstr>
      <vt:lpstr>how do you pick colors?</vt:lpstr>
      <vt:lpstr>.</vt:lpstr>
      <vt:lpstr>math*</vt:lpstr>
      <vt:lpstr>naïve explainer</vt:lpstr>
      <vt:lpstr>naïve explainer</vt:lpstr>
      <vt:lpstr>naïve explainer</vt:lpstr>
      <vt:lpstr>technically</vt:lpstr>
      <vt:lpstr>steps</vt:lpstr>
      <vt:lpstr>steps</vt:lpstr>
      <vt:lpstr>steps</vt:lpstr>
      <vt:lpstr>steps</vt:lpstr>
      <vt:lpstr>steps</vt:lpstr>
      <vt:lpstr>steps</vt:lpstr>
      <vt:lpstr>choosing K</vt:lpstr>
      <vt:lpstr>choosing K</vt:lpstr>
      <vt:lpstr>choosing K</vt:lpstr>
      <vt:lpstr>how?</vt:lpstr>
      <vt:lpstr>me method you</vt:lpstr>
      <vt:lpstr>tech stack</vt:lpstr>
      <vt:lpstr>tech stack</vt:lpstr>
      <vt:lpstr>code</vt:lpstr>
      <vt:lpstr>YOU MORE ME</vt:lpstr>
      <vt:lpstr>open-source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Shaurya Agarwal</dc:creator>
  <cp:lastModifiedBy>Shaurya Agarwal</cp:lastModifiedBy>
  <cp:revision>142</cp:revision>
  <dcterms:created xsi:type="dcterms:W3CDTF">2024-01-06T10:29:00Z</dcterms:created>
  <dcterms:modified xsi:type="dcterms:W3CDTF">2024-04-03T21:02:59Z</dcterms:modified>
</cp:coreProperties>
</file>

<file path=docProps/thumbnail.jpeg>
</file>